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71" r:id="rId2"/>
    <p:sldId id="411" r:id="rId3"/>
    <p:sldId id="412" r:id="rId4"/>
    <p:sldId id="413" r:id="rId5"/>
    <p:sldId id="936" r:id="rId6"/>
    <p:sldId id="869" r:id="rId7"/>
    <p:sldId id="910" r:id="rId8"/>
    <p:sldId id="375" r:id="rId9"/>
    <p:sldId id="376" r:id="rId10"/>
    <p:sldId id="401" r:id="rId11"/>
    <p:sldId id="874" r:id="rId12"/>
    <p:sldId id="883" r:id="rId13"/>
    <p:sldId id="884" r:id="rId14"/>
    <p:sldId id="875" r:id="rId15"/>
    <p:sldId id="876" r:id="rId16"/>
    <p:sldId id="877" r:id="rId17"/>
    <p:sldId id="886" r:id="rId18"/>
    <p:sldId id="878" r:id="rId19"/>
    <p:sldId id="881" r:id="rId20"/>
    <p:sldId id="882" r:id="rId21"/>
    <p:sldId id="887" r:id="rId22"/>
    <p:sldId id="922" r:id="rId23"/>
    <p:sldId id="379" r:id="rId24"/>
    <p:sldId id="407" r:id="rId25"/>
    <p:sldId id="392" r:id="rId26"/>
    <p:sldId id="889" r:id="rId27"/>
    <p:sldId id="415" r:id="rId28"/>
    <p:sldId id="890" r:id="rId29"/>
    <p:sldId id="416" r:id="rId30"/>
    <p:sldId id="888" r:id="rId31"/>
    <p:sldId id="891" r:id="rId32"/>
    <p:sldId id="892" r:id="rId33"/>
    <p:sldId id="893" r:id="rId34"/>
    <p:sldId id="894" r:id="rId35"/>
    <p:sldId id="896" r:id="rId36"/>
    <p:sldId id="871" r:id="rId37"/>
    <p:sldId id="911" r:id="rId38"/>
    <p:sldId id="395" r:id="rId39"/>
    <p:sldId id="396" r:id="rId40"/>
    <p:sldId id="397" r:id="rId41"/>
    <p:sldId id="909" r:id="rId42"/>
    <p:sldId id="900" r:id="rId43"/>
    <p:sldId id="901" r:id="rId44"/>
    <p:sldId id="403" r:id="rId45"/>
    <p:sldId id="902" r:id="rId46"/>
    <p:sldId id="903" r:id="rId47"/>
    <p:sldId id="904" r:id="rId48"/>
    <p:sldId id="373" r:id="rId49"/>
    <p:sldId id="923" r:id="rId50"/>
    <p:sldId id="924" r:id="rId51"/>
    <p:sldId id="925" r:id="rId52"/>
    <p:sldId id="926" r:id="rId53"/>
    <p:sldId id="927" r:id="rId54"/>
    <p:sldId id="928" r:id="rId55"/>
    <p:sldId id="929" r:id="rId56"/>
    <p:sldId id="930" r:id="rId57"/>
    <p:sldId id="931" r:id="rId58"/>
    <p:sldId id="932" r:id="rId59"/>
    <p:sldId id="933" r:id="rId60"/>
    <p:sldId id="934" r:id="rId61"/>
    <p:sldId id="935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86390B-A2AB-4B3D-BE3A-EA571F074A1A}">
          <p14:sldIdLst>
            <p14:sldId id="371"/>
            <p14:sldId id="411"/>
            <p14:sldId id="412"/>
            <p14:sldId id="413"/>
            <p14:sldId id="936"/>
          </p14:sldIdLst>
        </p14:section>
        <p14:section name="Mission Planning" id="{5AAE6A18-B64A-47A8-B29F-313F6F94063D}">
          <p14:sldIdLst>
            <p14:sldId id="869"/>
            <p14:sldId id="910"/>
            <p14:sldId id="375"/>
            <p14:sldId id="376"/>
            <p14:sldId id="401"/>
            <p14:sldId id="874"/>
            <p14:sldId id="883"/>
            <p14:sldId id="884"/>
            <p14:sldId id="875"/>
            <p14:sldId id="876"/>
            <p14:sldId id="877"/>
            <p14:sldId id="886"/>
            <p14:sldId id="878"/>
            <p14:sldId id="881"/>
            <p14:sldId id="882"/>
            <p14:sldId id="887"/>
            <p14:sldId id="922"/>
            <p14:sldId id="379"/>
            <p14:sldId id="407"/>
            <p14:sldId id="392"/>
          </p14:sldIdLst>
        </p14:section>
        <p14:section name="Behavior planning" id="{B79855DE-C916-4466-9E32-4B67D8503E6F}">
          <p14:sldIdLst>
            <p14:sldId id="889"/>
            <p14:sldId id="415"/>
            <p14:sldId id="890"/>
            <p14:sldId id="416"/>
            <p14:sldId id="888"/>
            <p14:sldId id="891"/>
            <p14:sldId id="892"/>
            <p14:sldId id="893"/>
            <p14:sldId id="894"/>
          </p14:sldIdLst>
        </p14:section>
        <p14:section name="Local Planning" id="{83537DEB-4C86-4BC7-AF7C-D8BBB4C0F289}">
          <p14:sldIdLst>
            <p14:sldId id="896"/>
            <p14:sldId id="871"/>
            <p14:sldId id="911"/>
            <p14:sldId id="395"/>
            <p14:sldId id="396"/>
            <p14:sldId id="397"/>
            <p14:sldId id="909"/>
            <p14:sldId id="900"/>
            <p14:sldId id="901"/>
            <p14:sldId id="403"/>
            <p14:sldId id="902"/>
            <p14:sldId id="903"/>
            <p14:sldId id="904"/>
            <p14:sldId id="373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</p14:sldIdLst>
        </p14:section>
        <p14:section name="Probablistic planning" id="{78E9A02A-48DF-4984-912A-F4269F1DB82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6633"/>
    <a:srgbClr val="008000"/>
    <a:srgbClr val="FF3300"/>
    <a:srgbClr val="B2B2B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893" autoAdjust="0"/>
    <p:restoredTop sz="86921" autoAdjust="0"/>
  </p:normalViewPr>
  <p:slideViewPr>
    <p:cSldViewPr>
      <p:cViewPr varScale="1">
        <p:scale>
          <a:sx n="113" d="100"/>
          <a:sy n="113" d="100"/>
        </p:scale>
        <p:origin x="115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89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Combined path and trajectory planning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549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266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Repeatedly generating a new graph to find a single path is arguably inefficient, especially if a relatively large area is being explored. An alternative approach that addresses this deficiency is the Probabilistic Roadmap (PRM) algorithm.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9447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224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Representation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3543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Consider a robot with starting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constant acceleration or deceleration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. After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it reaches speed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travels a distance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Consider a robot with starting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constant acceleration or deceleration </a:t>
                </a:r>
                <a:r>
                  <a:rPr lang="en-US" b="0" i="0">
                    <a:latin typeface="Cambria Math" panose="02040503050406030204" pitchFamily="18" charset="0"/>
                  </a:rPr>
                  <a:t>−</a:t>
                </a:r>
                <a:r>
                  <a:rPr lang="en-US" i="0">
                    <a:latin typeface="Cambria Math" panose="02040503050406030204" pitchFamily="18" charset="0"/>
                  </a:rPr>
                  <a:t>𝑣 ̇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_𝑏</a:t>
                </a:r>
                <a:r>
                  <a:rPr lang="en-US" dirty="0"/>
                  <a:t>. After time </a:t>
                </a:r>
                <a:r>
                  <a:rPr lang="en-US" b="0" i="0">
                    <a:latin typeface="Cambria Math" panose="02040503050406030204" pitchFamily="18" charset="0"/>
                  </a:rPr>
                  <a:t>𝑡</a:t>
                </a:r>
                <a:r>
                  <a:rPr lang="en-US" dirty="0"/>
                  <a:t>, it reaches speed of </a:t>
                </a:r>
                <a:r>
                  <a:rPr lang="en-US" b="0" i="0">
                    <a:latin typeface="Cambria Math" panose="02040503050406030204" pitchFamily="18" charset="0"/>
                  </a:rPr>
                  <a:t>𝑣−</a:t>
                </a:r>
                <a:r>
                  <a:rPr lang="en-US" i="0">
                    <a:latin typeface="Cambria Math" panose="02040503050406030204" pitchFamily="18" charset="0"/>
                  </a:rPr>
                  <a:t>𝑣 ̇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_𝑏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𝑡=0</a:t>
                </a:r>
                <a:r>
                  <a:rPr lang="en-US" dirty="0"/>
                  <a:t>, and travels a distance of </a:t>
                </a:r>
                <a:r>
                  <a:rPr lang="en-US" i="0">
                    <a:latin typeface="Cambria Math" panose="02040503050406030204" pitchFamily="18" charset="0"/>
                  </a:rPr>
                  <a:t>(𝑣−1/2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 </a:t>
                </a:r>
                <a:r>
                  <a:rPr lang="en-US" i="0">
                    <a:latin typeface="Cambria Math" panose="02040503050406030204" pitchFamily="18" charset="0"/>
                  </a:rPr>
                  <a:t>𝑣 ̇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_𝑏</a:t>
                </a:r>
                <a:r>
                  <a:rPr lang="en-US" altLang="zh-CN" i="0">
                    <a:latin typeface="Cambria Math" panose="02040503050406030204" pitchFamily="18" charset="0"/>
                  </a:rPr>
                  <a:t> </a:t>
                </a:r>
                <a:r>
                  <a:rPr lang="en-US" i="0">
                    <a:latin typeface="Cambria Math" panose="02040503050406030204" pitchFamily="18" charset="0"/>
                  </a:rPr>
                  <a:t>𝑡)𝑡</a:t>
                </a:r>
                <a:r>
                  <a:rPr lang="en-US" b="0" i="0">
                    <a:latin typeface="Cambria Math" panose="02040503050406030204" pitchFamily="18" charset="0"/>
                  </a:rPr>
                  <a:t>=</a:t>
                </a:r>
                <a:r>
                  <a:rPr lang="en-US" i="0">
                    <a:latin typeface="Cambria Math" panose="02040503050406030204" pitchFamily="18" charset="0"/>
                  </a:rPr>
                  <a:t>1/2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 </a:t>
                </a:r>
                <a:r>
                  <a:rPr lang="en-US" i="0">
                    <a:latin typeface="Cambria Math" panose="02040503050406030204" pitchFamily="18" charset="0"/>
                  </a:rPr>
                  <a:t>𝑣 ̇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_𝑏</a:t>
                </a:r>
                <a:r>
                  <a:rPr lang="en-US" altLang="zh-CN" i="0">
                    <a:latin typeface="Cambria Math" panose="02040503050406030204" pitchFamily="18" charset="0"/>
                  </a:rPr>
                  <a:t> </a:t>
                </a:r>
                <a:r>
                  <a:rPr lang="en-US" i="0">
                    <a:latin typeface="Cambria Math" panose="02040503050406030204" pitchFamily="18" charset="0"/>
                  </a:rPr>
                  <a:t>𝑡^2</a:t>
                </a:r>
                <a:r>
                  <a:rPr lang="en-US" b="0" i="0">
                    <a:latin typeface="Cambria Math" panose="02040503050406030204" pitchFamily="18" charset="0"/>
                  </a:rPr>
                  <a:t>=𝑣^2/(2𝑣 ̇_𝑏 )</a:t>
                </a:r>
                <a:r>
                  <a:rPr lang="en-US" dirty="0"/>
                  <a:t>.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5616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graph search to find a high-level path from source to destination on the map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337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will discuss Dijkstra’s and A* algorithm:</a:t>
            </a:r>
          </a:p>
          <a:p>
            <a:pPr lvl="1"/>
            <a:r>
              <a:rPr lang="en-US" dirty="0"/>
              <a:t>Both can finish after finding a path to goal, and the path is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002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(Cannot finish here, must expand node B </a:t>
            </a:r>
          </a:p>
          <a:p>
            <a:r>
              <a:rPr lang="en-US" dirty="0"/>
              <a:t>since B’s cost to S 5 is less than 22.)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671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extractPath() yields the shortest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with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3+20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. It is incorrect, due to overestimation of the cost-to-go from node 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=15.5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&gt;12</m:t>
                    </m:r>
                  </m:oMath>
                </a14:m>
                <a:r>
                  <a:rPr lang="en-US" dirty="0"/>
                  <a:t>. After finding the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with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, we </a:t>
                </a:r>
              </a:p>
              <a:p>
                <a:r>
                  <a:rPr lang="en-US" dirty="0"/>
                  <a:t>With an admissible heuristic like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extractPath() yields the shortest path </a:t>
                </a:r>
                <a:r>
                  <a:rPr lang="en-US" i="0">
                    <a:latin typeface="Cambria Math" panose="02040503050406030204" pitchFamily="18" charset="0"/>
                  </a:rPr>
                  <a:t>S→</a:t>
                </a:r>
                <a:r>
                  <a:rPr lang="en-US" b="0" i="0">
                    <a:latin typeface="Cambria Math" panose="02040503050406030204" pitchFamily="18" charset="0"/>
                  </a:rPr>
                  <a:t>𝐴</a:t>
                </a:r>
                <a:r>
                  <a:rPr lang="en-US" i="0">
                    <a:latin typeface="Cambria Math" panose="02040503050406030204" pitchFamily="18" charset="0"/>
                  </a:rPr>
                  <a:t>→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i="0">
                    <a:latin typeface="Cambria Math" panose="02040503050406030204" pitchFamily="18" charset="0"/>
                  </a:rPr>
                  <a:t>→𝐸</a:t>
                </a:r>
                <a:r>
                  <a:rPr lang="en-US" dirty="0"/>
                  <a:t> with length </a:t>
                </a:r>
                <a:r>
                  <a:rPr lang="en-US" b="0" i="0">
                    <a:latin typeface="Cambria Math" panose="02040503050406030204" pitchFamily="18" charset="0"/>
                  </a:rPr>
                  <a:t>2</a:t>
                </a:r>
                <a:r>
                  <a:rPr lang="en-US" i="0">
                    <a:latin typeface="Cambria Math" panose="02040503050406030204" pitchFamily="18" charset="0"/>
                  </a:rPr>
                  <a:t>+</a:t>
                </a:r>
                <a:r>
                  <a:rPr lang="en-US" b="0" i="0">
                    <a:latin typeface="Cambria Math" panose="02040503050406030204" pitchFamily="18" charset="0"/>
                  </a:rPr>
                  <a:t>3+20</a:t>
                </a:r>
                <a:r>
                  <a:rPr lang="en-US" i="0">
                    <a:latin typeface="Cambria Math" panose="02040503050406030204" pitchFamily="18" charset="0"/>
                  </a:rPr>
                  <a:t>=2</a:t>
                </a:r>
                <a:r>
                  <a:rPr lang="en-US" b="0" i="0">
                    <a:latin typeface="Cambria Math" panose="02040503050406030204" pitchFamily="18" charset="0"/>
                  </a:rPr>
                  <a:t>5</a:t>
                </a:r>
                <a:r>
                  <a:rPr lang="en-US" dirty="0"/>
                  <a:t>. It is incorrect, due to overestimation of the cost-to-go from node C </a:t>
                </a:r>
                <a:r>
                  <a:rPr lang="en-US" i="0">
                    <a:latin typeface="Cambria Math" panose="02040503050406030204" pitchFamily="18" charset="0"/>
                  </a:rPr>
                  <a:t>ℎ(𝐶)=15.5</a:t>
                </a:r>
                <a:r>
                  <a:rPr lang="en-US" b="0" i="0">
                    <a:latin typeface="Cambria Math" panose="02040503050406030204" pitchFamily="18" charset="0"/>
                  </a:rPr>
                  <a:t>&gt;12</a:t>
                </a:r>
                <a:r>
                  <a:rPr lang="en-US" dirty="0"/>
                  <a:t>. After finding the path </a:t>
                </a:r>
                <a:r>
                  <a:rPr lang="en-US" i="0">
                    <a:latin typeface="Cambria Math" panose="02040503050406030204" pitchFamily="18" charset="0"/>
                  </a:rPr>
                  <a:t>S→𝐴→𝐵→𝐸</a:t>
                </a:r>
                <a:r>
                  <a:rPr lang="en-US" dirty="0"/>
                  <a:t> with length </a:t>
                </a:r>
                <a:r>
                  <a:rPr lang="en-US" i="0">
                    <a:latin typeface="Cambria Math" panose="02040503050406030204" pitchFamily="18" charset="0"/>
                  </a:rPr>
                  <a:t>25</a:t>
                </a:r>
                <a:r>
                  <a:rPr lang="en-US" dirty="0"/>
                  <a:t>, we </a:t>
                </a:r>
              </a:p>
              <a:p>
                <a:r>
                  <a:rPr lang="en-US" dirty="0"/>
                  <a:t>With an admissible heuristic like </a:t>
                </a:r>
                <a:r>
                  <a:rPr lang="en-US" i="0">
                    <a:latin typeface="Cambria Math" panose="02040503050406030204" pitchFamily="18" charset="0"/>
                  </a:rPr>
                  <a:t>ℎ(𝐶)=1</a:t>
                </a:r>
                <a:r>
                  <a:rPr lang="en-US" b="0" i="0">
                    <a:latin typeface="Cambria Math" panose="02040503050406030204" pitchFamily="18" charset="0"/>
                  </a:rPr>
                  <a:t>0</a:t>
                </a:r>
                <a:r>
                  <a:rPr lang="en-US" i="0">
                    <a:latin typeface="Cambria Math" panose="02040503050406030204" pitchFamily="18" charset="0"/>
                  </a:rPr>
                  <a:t>.5</a:t>
                </a:r>
                <a:r>
                  <a:rPr lang="en-US" b="0" i="0">
                    <a:latin typeface="Cambria Math" panose="02040503050406030204" pitchFamily="18" charset="0"/>
                  </a:rPr>
                  <a:t>&lt;</a:t>
                </a:r>
                <a:r>
                  <a:rPr lang="en-US" i="0">
                    <a:latin typeface="Cambria Math" panose="02040503050406030204" pitchFamily="18" charset="0"/>
                  </a:rPr>
                  <a:t>12</a:t>
                </a:r>
                <a:r>
                  <a:rPr lang="en-US" dirty="0"/>
                  <a:t>.</a:t>
                </a:r>
                <a:endParaRPr lang="en-SE" dirty="0"/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138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  <a:p>
            <a:r>
              <a:rPr lang="en-US" dirty="0"/>
              <a:t>Choose a maneuver (stop, go straight, turn left, turn right..),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4083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E" dirty="0"/>
              <a:t>(✔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962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Assign speed value to every point on a given path.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0918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8% of path planning points can be executed. Vehicle movement is based on the Bicycle kinematic model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273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0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ao.github.io/PathFinding.js/visual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OFtvZ_qVsA" TargetMode="External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000" dirty="0"/>
              <a:t>L</a:t>
            </a:r>
            <a:r>
              <a:rPr lang="en-US" altLang="zh-CN" sz="3000" dirty="0"/>
              <a:t>5</a:t>
            </a:r>
            <a:r>
              <a:rPr lang="en-US" sz="3000" dirty="0"/>
              <a:t>  </a:t>
            </a:r>
            <a:r>
              <a:rPr lang="en-US" altLang="zh-CN" sz="3000" dirty="0"/>
              <a:t>Planning</a:t>
            </a:r>
            <a:endParaRPr lang="en-US" sz="3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Z. Gu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raverse tree using BFS">
            <a:extLst>
              <a:ext uri="{FF2B5EF4-FFF2-40B4-BE49-F238E27FC236}">
                <a16:creationId xmlns:a16="http://schemas.microsoft.com/office/drawing/2014/main" id="{11157323-8EC6-47CF-A435-0A9063852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7" y="3218615"/>
            <a:ext cx="4547235" cy="357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rverse of tree using DFS">
            <a:extLst>
              <a:ext uri="{FF2B5EF4-FFF2-40B4-BE49-F238E27FC236}">
                <a16:creationId xmlns:a16="http://schemas.microsoft.com/office/drawing/2014/main" id="{CC1A7AC1-0FFC-4867-8517-7C6400B5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68" y="3218615"/>
            <a:ext cx="4547235" cy="357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0A87A4-AF48-4EFE-B262-8ECCB6CC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and DFS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3A96B-1378-43DF-BE39-B1BBE659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70AF58-9E01-469C-BA44-F5B32333EB64}"/>
              </a:ext>
            </a:extLst>
          </p:cNvPr>
          <p:cNvSpPr/>
          <p:nvPr/>
        </p:nvSpPr>
        <p:spPr>
          <a:xfrm>
            <a:off x="2781300" y="6623858"/>
            <a:ext cx="3581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https://medium.com/@nihatkoc/dfs-vs-bfs-6b632c381ed6</a:t>
            </a:r>
            <a:endParaRPr lang="en-SE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EABCE-0DE9-4724-8BC5-1A89E6A980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382000" cy="28956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Breadth-First Search (BFS): at each node, expand all neighbor nodes at the present depth prior to moving on to the nodes at the next depth level. (Left figure)</a:t>
                </a:r>
              </a:p>
              <a:p>
                <a:r>
                  <a:rPr lang="en-US" dirty="0"/>
                  <a:t>Depth-First Search (DFS): at each node, expand as far as possible along each branch before backtracking. (Right figure)</a:t>
                </a:r>
              </a:p>
              <a:p>
                <a:r>
                  <a:rPr lang="en-US" dirty="0"/>
                  <a:t>BFS and DFS are inefficient since they do not consider edge costs for selecting the next node to expand. BFS is better than DFS for path planning: </a:t>
                </a:r>
              </a:p>
              <a:p>
                <a:pPr lvl="1"/>
                <a:r>
                  <a:rPr lang="en-US" dirty="0"/>
                  <a:t>BFS can finish after finding a path to the goal with total cost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cost of all other partial paths.</a:t>
                </a:r>
              </a:p>
              <a:p>
                <a:pPr lvl="1"/>
                <a:r>
                  <a:rPr lang="en-US" dirty="0"/>
                  <a:t>DFS must expand all nodes of the graph.</a:t>
                </a:r>
              </a:p>
              <a:p>
                <a:r>
                  <a:rPr lang="en-US" dirty="0"/>
                  <a:t>They are not used for robotic path planning. Shown here for comparison purposes.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EABCE-0DE9-4724-8BC5-1A89E6A98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382000" cy="2895600"/>
              </a:xfrm>
              <a:blipFill>
                <a:blip r:embed="rId5"/>
                <a:stretch>
                  <a:fillRect l="-436" t="-2947" b="-2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55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189A-18D9-4F23-916F-8E2A0C6A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8AEE4-9295-477D-A151-FE8DDA03C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Shortest path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with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10+12=22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8AEE4-9295-477D-A151-FE8DDA03C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AEA17-B007-4EA7-80C4-8FFA3FE3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56A9B8-3F87-4370-9F14-016A28CF8614}"/>
              </a:ext>
            </a:extLst>
          </p:cNvPr>
          <p:cNvSpPr/>
          <p:nvPr/>
        </p:nvSpPr>
        <p:spPr bwMode="auto">
          <a:xfrm>
            <a:off x="2366253" y="270134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B13C9F-39DD-4F1F-A022-4F182B7794B5}"/>
              </a:ext>
            </a:extLst>
          </p:cNvPr>
          <p:cNvSpPr/>
          <p:nvPr/>
        </p:nvSpPr>
        <p:spPr bwMode="auto">
          <a:xfrm>
            <a:off x="3509253" y="270134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  <a:endParaRPr kumimoji="0" lang="en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343F0A-92FE-414B-B49D-029652F9D0DA}"/>
              </a:ext>
            </a:extLst>
          </p:cNvPr>
          <p:cNvSpPr/>
          <p:nvPr/>
        </p:nvSpPr>
        <p:spPr bwMode="auto">
          <a:xfrm>
            <a:off x="4872747" y="2701348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endParaRPr kumimoji="0" lang="en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6F6C9A-8BDA-47D7-8620-C90CB0C29006}"/>
              </a:ext>
            </a:extLst>
          </p:cNvPr>
          <p:cNvSpPr/>
          <p:nvPr/>
        </p:nvSpPr>
        <p:spPr bwMode="auto">
          <a:xfrm>
            <a:off x="3890253" y="4000500"/>
            <a:ext cx="685800" cy="6858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</a:t>
            </a:r>
            <a:endParaRPr kumimoji="0" lang="en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D3E3AB-0943-443A-8048-EA5BE6ED610C}"/>
              </a:ext>
            </a:extLst>
          </p:cNvPr>
          <p:cNvCxnSpPr>
            <a:stCxn id="5" idx="6"/>
            <a:endCxn id="6" idx="2"/>
          </p:cNvCxnSpPr>
          <p:nvPr/>
        </p:nvCxnSpPr>
        <p:spPr bwMode="auto">
          <a:xfrm>
            <a:off x="3052053" y="3044248"/>
            <a:ext cx="457200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B0B229-E129-4732-9996-2C0DFCA5CF52}"/>
              </a:ext>
            </a:extLst>
          </p:cNvPr>
          <p:cNvCxnSpPr>
            <a:stCxn id="5" idx="5"/>
            <a:endCxn id="8" idx="1"/>
          </p:cNvCxnSpPr>
          <p:nvPr/>
        </p:nvCxnSpPr>
        <p:spPr bwMode="auto">
          <a:xfrm>
            <a:off x="2951620" y="3286715"/>
            <a:ext cx="1039066" cy="81421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8FE407-EA99-474D-BF63-037B3ECB2C25}"/>
              </a:ext>
            </a:extLst>
          </p:cNvPr>
          <p:cNvSpPr txBox="1"/>
          <p:nvPr/>
        </p:nvSpPr>
        <p:spPr>
          <a:xfrm>
            <a:off x="3124200" y="27228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S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E1E296-4AC7-4DB2-9C59-8D4B5980BD9D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>
            <a:off x="4186947" y="3044248"/>
            <a:ext cx="685800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D932E4-AA19-40C7-B71E-4153ED811276}"/>
              </a:ext>
            </a:extLst>
          </p:cNvPr>
          <p:cNvSpPr txBox="1"/>
          <p:nvPr/>
        </p:nvSpPr>
        <p:spPr>
          <a:xfrm>
            <a:off x="4373394" y="27228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S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582F8-4F59-4026-A9DE-4D27F1AEECFE}"/>
              </a:ext>
            </a:extLst>
          </p:cNvPr>
          <p:cNvCxnSpPr>
            <a:cxnSpLocks/>
            <a:endCxn id="15" idx="2"/>
          </p:cNvCxnSpPr>
          <p:nvPr/>
        </p:nvCxnSpPr>
        <p:spPr bwMode="auto">
          <a:xfrm>
            <a:off x="4572000" y="4343400"/>
            <a:ext cx="1486240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7A4F344-C96D-4B00-A5D0-FFFA5A67FB92}"/>
              </a:ext>
            </a:extLst>
          </p:cNvPr>
          <p:cNvSpPr/>
          <p:nvPr/>
        </p:nvSpPr>
        <p:spPr bwMode="auto">
          <a:xfrm>
            <a:off x="6058240" y="4000500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G</a:t>
            </a:r>
            <a:endParaRPr lang="en-SE" sz="2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EB5C9-BD54-4046-9C94-72E58D3B6D6E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 bwMode="auto">
          <a:xfrm>
            <a:off x="5458114" y="3286715"/>
            <a:ext cx="700559" cy="81421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8CF27C-CF34-40B6-86A6-6A594294310A}"/>
              </a:ext>
            </a:extLst>
          </p:cNvPr>
          <p:cNvSpPr txBox="1"/>
          <p:nvPr/>
        </p:nvSpPr>
        <p:spPr>
          <a:xfrm>
            <a:off x="3411007" y="34449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en-S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FD5F12-3058-442C-918E-79ACEFA6854C}"/>
              </a:ext>
            </a:extLst>
          </p:cNvPr>
          <p:cNvSpPr txBox="1"/>
          <p:nvPr/>
        </p:nvSpPr>
        <p:spPr>
          <a:xfrm>
            <a:off x="5016968" y="39967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59FA2F-92EB-48D7-824C-791CC10774EF}"/>
              </a:ext>
            </a:extLst>
          </p:cNvPr>
          <p:cNvSpPr txBox="1"/>
          <p:nvPr/>
        </p:nvSpPr>
        <p:spPr>
          <a:xfrm>
            <a:off x="5689552" y="33846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1580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C9EDC2-4C9E-4D43-96D8-F4F076D7989D}"/>
              </a:ext>
            </a:extLst>
          </p:cNvPr>
          <p:cNvGrpSpPr/>
          <p:nvPr/>
        </p:nvGrpSpPr>
        <p:grpSpPr>
          <a:xfrm>
            <a:off x="5105400" y="749979"/>
            <a:ext cx="3323299" cy="1506832"/>
            <a:chOff x="4445031" y="804488"/>
            <a:chExt cx="4377787" cy="19849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EDA1D9-8D26-4CF2-81F9-8C17331F3211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B67294-621B-446B-932C-9B6D7475AC7F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2DF69A-EE5A-475E-B01A-FA1C9F39491A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9CAEAB-DA73-4A5D-BE28-0D499A16317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1D5C69-A1FD-44E4-B9BA-8B8677171005}"/>
                </a:ext>
              </a:extLst>
            </p:cNvPr>
            <p:cNvCxnSpPr>
              <a:stCxn id="5" idx="6"/>
              <a:endCxn id="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FCB7A9-BED8-4165-8285-D73DA926B096}"/>
                </a:ext>
              </a:extLst>
            </p:cNvPr>
            <p:cNvCxnSpPr>
              <a:stCxn id="5" idx="5"/>
              <a:endCxn id="1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546BE2-6E63-44D2-BFD2-698D9B98D976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96CC56-8125-43D0-905D-FD878FB4406A}"/>
                </a:ext>
              </a:extLst>
            </p:cNvPr>
            <p:cNvCxnSpPr>
              <a:cxnSpLocks/>
              <a:endCxn id="1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692F52-3F3F-4EE7-8D94-3DF69EB22293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03CAF-C27D-4E42-8824-BADAE2927D24}"/>
                </a:ext>
              </a:extLst>
            </p:cNvPr>
            <p:cNvCxnSpPr>
              <a:cxnSpLocks/>
              <a:endCxn id="3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20EACE-12A7-48C1-B8E4-4D20C4E001FA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C22A64-01C4-47F9-8E41-E32097F58A44}"/>
                </a:ext>
              </a:extLst>
            </p:cNvPr>
            <p:cNvCxnSpPr>
              <a:cxnSpLocks/>
              <a:stCxn id="10" idx="5"/>
              <a:endCxn id="3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59619D-CB4A-4E2A-ABB2-EBC8C5E05CD9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</a:t>
              </a:r>
              <a:endParaRPr lang="en-SE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1FF1FB-C468-481F-AE03-8E3156C97220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AA796F-3AC7-4B26-B7AD-E64F59EBC847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84B6BCCB-DA09-49DB-AC51-4D0C3A59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3" y="-112202"/>
            <a:ext cx="8229600" cy="868362"/>
          </a:xfrm>
        </p:spPr>
        <p:txBody>
          <a:bodyPr/>
          <a:lstStyle/>
          <a:p>
            <a:r>
              <a:rPr lang="en-US" dirty="0"/>
              <a:t>BFS</a:t>
            </a:r>
            <a:endParaRPr lang="en-SE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E8DE5EB-1816-4C1A-BBBB-92A9E8638954}"/>
              </a:ext>
            </a:extLst>
          </p:cNvPr>
          <p:cNvGrpSpPr/>
          <p:nvPr/>
        </p:nvGrpSpPr>
        <p:grpSpPr>
          <a:xfrm>
            <a:off x="5377294" y="2849272"/>
            <a:ext cx="3323299" cy="1506832"/>
            <a:chOff x="4445031" y="804488"/>
            <a:chExt cx="4377787" cy="198495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65CC2F8-0D90-4913-B7E0-0E0E7831FE33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32BCB56-F4C6-42BB-95EE-314446747C74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1A0BAFD-E0A8-4D38-A094-FE5C60654715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31D08F5-E65B-44A2-95CF-5C2F30CC9AD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CF4F2FC-DA59-4D19-8B19-D45D9644D020}"/>
                </a:ext>
              </a:extLst>
            </p:cNvPr>
            <p:cNvCxnSpPr>
              <a:stCxn id="118" idx="6"/>
              <a:endCxn id="11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CC92208-CBF3-40F3-B5D2-2135D3FC65B7}"/>
                </a:ext>
              </a:extLst>
            </p:cNvPr>
            <p:cNvCxnSpPr>
              <a:stCxn id="118" idx="5"/>
              <a:endCxn id="12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B192E03-25D1-4FAE-856C-2610462675CA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E51F1C0-BA53-439A-847D-420A82DE03AB}"/>
                </a:ext>
              </a:extLst>
            </p:cNvPr>
            <p:cNvCxnSpPr>
              <a:cxnSpLocks/>
              <a:endCxn id="12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2448CD5-4BC7-4B12-8A80-56847A6F6CEE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BA95E8C-4A27-43FF-A3FD-EFA213CD8EC8}"/>
                </a:ext>
              </a:extLst>
            </p:cNvPr>
            <p:cNvCxnSpPr>
              <a:cxnSpLocks/>
              <a:endCxn id="128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35EF15B-CE13-4317-A472-BCBEF078A1B0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078A75F-5F38-44F2-B669-9431C60D3438}"/>
                </a:ext>
              </a:extLst>
            </p:cNvPr>
            <p:cNvCxnSpPr>
              <a:cxnSpLocks/>
              <a:stCxn id="120" idx="5"/>
              <a:endCxn id="128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A0AC0B4-E94D-46CD-9A18-2AFF95275F18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48CBA9A-460F-4B77-A169-E614ECC906F3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08ED80-666E-40A0-B652-74CD4B6B812D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sp>
        <p:nvSpPr>
          <p:cNvPr id="152" name="Slide Number Placeholder 3">
            <a:extLst>
              <a:ext uri="{FF2B5EF4-FFF2-40B4-BE49-F238E27FC236}">
                <a16:creationId xmlns:a16="http://schemas.microsoft.com/office/drawing/2014/main" id="{B1E28125-BF72-4E11-88AE-4583A12B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CC82C4-592B-45AD-B6A1-011DEC166D22}"/>
              </a:ext>
            </a:extLst>
          </p:cNvPr>
          <p:cNvGrpSpPr/>
          <p:nvPr/>
        </p:nvGrpSpPr>
        <p:grpSpPr>
          <a:xfrm>
            <a:off x="955254" y="772579"/>
            <a:ext cx="3323299" cy="1506832"/>
            <a:chOff x="4445031" y="804488"/>
            <a:chExt cx="4377787" cy="198495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621A202-5562-428C-897D-A91D2BAB9133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A90905A-27EF-493F-846F-B1A29C686657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CC3D1D2-9049-464D-9F7E-B0748BDB3836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0AD8F9E-C70F-4849-AC4E-6299A1241308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C578EC-EBBC-4345-A27A-12208FAA5568}"/>
                </a:ext>
              </a:extLst>
            </p:cNvPr>
            <p:cNvCxnSpPr>
              <a:stCxn id="58" idx="6"/>
              <a:endCxn id="5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398FF74-6F67-4A9D-BC56-996E4AEE2C6F}"/>
                </a:ext>
              </a:extLst>
            </p:cNvPr>
            <p:cNvCxnSpPr>
              <a:stCxn id="58" idx="5"/>
              <a:endCxn id="6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0D73478-5F15-4662-B6BA-E88FAF666B9D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  <a:endParaRPr lang="en-SE" sz="14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7C20CC-061E-42A3-B59A-81C7227F91BA}"/>
                </a:ext>
              </a:extLst>
            </p:cNvPr>
            <p:cNvCxnSpPr>
              <a:cxnSpLocks/>
              <a:endCxn id="6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73555A2-E31B-450B-94BB-A48620DF1C01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0D06267-0A66-4AB7-B3F4-FEBCFF28504D}"/>
                </a:ext>
              </a:extLst>
            </p:cNvPr>
            <p:cNvCxnSpPr>
              <a:cxnSpLocks/>
              <a:endCxn id="68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C1D6437-3539-43B3-BA23-89BAB1AAA51E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BFC5ABD-72D2-4C50-AD9D-06706D797249}"/>
                </a:ext>
              </a:extLst>
            </p:cNvPr>
            <p:cNvCxnSpPr>
              <a:cxnSpLocks/>
              <a:stCxn id="60" idx="5"/>
              <a:endCxn id="68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0AC238-9630-4330-AEA7-FD43B2229009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</a:t>
              </a:r>
              <a:endParaRPr lang="en-SE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DCBA458-6557-4225-8F82-E114C34733F8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DD9295-5F22-4BE2-85A9-7330C670A8EA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D137808-19DD-49AD-8B90-8048042759F0}"/>
              </a:ext>
            </a:extLst>
          </p:cNvPr>
          <p:cNvGrpSpPr/>
          <p:nvPr/>
        </p:nvGrpSpPr>
        <p:grpSpPr>
          <a:xfrm>
            <a:off x="928826" y="2821002"/>
            <a:ext cx="3323299" cy="1506832"/>
            <a:chOff x="4445031" y="804488"/>
            <a:chExt cx="4377787" cy="198495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44A9D54-41DE-42A6-B3EC-259ECCE2C074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8D0F08B-9C11-47F9-92E3-5E30133275BF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F1D70A4-BA7E-4FC0-8B97-6DB7036D0F5C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011F11-FCA8-417A-A634-230783A8443E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D23C188-194B-4B3A-9805-0E439973D71E}"/>
                </a:ext>
              </a:extLst>
            </p:cNvPr>
            <p:cNvCxnSpPr>
              <a:stCxn id="74" idx="6"/>
              <a:endCxn id="75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67E5EF3-68A4-4189-8FB9-F562F26CEAFA}"/>
                </a:ext>
              </a:extLst>
            </p:cNvPr>
            <p:cNvCxnSpPr>
              <a:stCxn id="74" idx="5"/>
              <a:endCxn id="77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05ADB0-1F68-417F-8343-EC90F203D164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F3F58F0-7178-42FD-B03D-578D9B95C716}"/>
                </a:ext>
              </a:extLst>
            </p:cNvPr>
            <p:cNvCxnSpPr>
              <a:cxnSpLocks/>
              <a:endCxn id="76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A9D76BC-35F7-472E-8713-20B1C793CC9F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67C652D-72D2-42FD-A8F2-19D6400737AC}"/>
                </a:ext>
              </a:extLst>
            </p:cNvPr>
            <p:cNvCxnSpPr>
              <a:cxnSpLocks/>
              <a:endCxn id="84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3FF8DA8-C64A-4267-B7D5-5749365C8E8F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6FBCD04-BDA6-4A9C-95B2-8ABA4330160D}"/>
                </a:ext>
              </a:extLst>
            </p:cNvPr>
            <p:cNvCxnSpPr>
              <a:cxnSpLocks/>
              <a:stCxn id="76" idx="5"/>
              <a:endCxn id="84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5083FC6-57B2-4E5E-8502-F67895066963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B612E96-6E03-4FC5-8E9C-DE55CF9F58DC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4B9BEA8-8C7F-4AE5-B326-94D537CFA06F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6319B5-A8A8-4D6D-8882-C1E1F04CF934}"/>
              </a:ext>
            </a:extLst>
          </p:cNvPr>
          <p:cNvGrpSpPr/>
          <p:nvPr/>
        </p:nvGrpSpPr>
        <p:grpSpPr>
          <a:xfrm>
            <a:off x="955254" y="4869425"/>
            <a:ext cx="3323299" cy="1506832"/>
            <a:chOff x="955254" y="4869425"/>
            <a:chExt cx="3323299" cy="1506832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BB15DD-7792-4F03-BCCC-7455F72C0C77}"/>
                </a:ext>
              </a:extLst>
            </p:cNvPr>
            <p:cNvSpPr/>
            <p:nvPr/>
          </p:nvSpPr>
          <p:spPr bwMode="auto">
            <a:xfrm>
              <a:off x="955254" y="4869425"/>
              <a:ext cx="520610" cy="52061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FE0006A-14AB-4A68-A8B6-636628DCCE6D}"/>
                </a:ext>
              </a:extLst>
            </p:cNvPr>
            <p:cNvSpPr/>
            <p:nvPr/>
          </p:nvSpPr>
          <p:spPr bwMode="auto">
            <a:xfrm>
              <a:off x="1822937" y="4869425"/>
              <a:ext cx="520610" cy="52061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A569541-9954-4C4F-88D7-4F5180448F3A}"/>
                </a:ext>
              </a:extLst>
            </p:cNvPr>
            <p:cNvSpPr/>
            <p:nvPr/>
          </p:nvSpPr>
          <p:spPr bwMode="auto">
            <a:xfrm>
              <a:off x="2858003" y="4869425"/>
              <a:ext cx="520610" cy="52061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05F0B4-0AA4-48EB-9EDD-7D572B72F7D4}"/>
                </a:ext>
              </a:extLst>
            </p:cNvPr>
            <p:cNvSpPr/>
            <p:nvPr/>
          </p:nvSpPr>
          <p:spPr bwMode="auto">
            <a:xfrm>
              <a:off x="2112164" y="5855647"/>
              <a:ext cx="520610" cy="52061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8EA233F-E265-4696-AE10-EE0C14079C92}"/>
                </a:ext>
              </a:extLst>
            </p:cNvPr>
            <p:cNvCxnSpPr>
              <a:stCxn id="139" idx="6"/>
              <a:endCxn id="140" idx="2"/>
            </p:cNvCxnSpPr>
            <p:nvPr/>
          </p:nvCxnSpPr>
          <p:spPr bwMode="auto">
            <a:xfrm>
              <a:off x="1475864" y="5129730"/>
              <a:ext cx="347073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E669B0E-9270-4EE3-9A02-1E33180C15FA}"/>
                </a:ext>
              </a:extLst>
            </p:cNvPr>
            <p:cNvCxnSpPr>
              <a:stCxn id="139" idx="5"/>
              <a:endCxn id="142" idx="1"/>
            </p:cNvCxnSpPr>
            <p:nvPr/>
          </p:nvCxnSpPr>
          <p:spPr bwMode="auto">
            <a:xfrm>
              <a:off x="1399622" y="5313793"/>
              <a:ext cx="788784" cy="61809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B8E18C6-CB03-4C35-A340-DFBC3EEC306B}"/>
                </a:ext>
              </a:extLst>
            </p:cNvPr>
            <p:cNvSpPr txBox="1"/>
            <p:nvPr/>
          </p:nvSpPr>
          <p:spPr>
            <a:xfrm>
              <a:off x="1530632" y="488573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4CE99EDF-22C6-4E18-93A5-E04FF771B177}"/>
                </a:ext>
              </a:extLst>
            </p:cNvPr>
            <p:cNvCxnSpPr>
              <a:cxnSpLocks/>
              <a:endCxn id="141" idx="2"/>
            </p:cNvCxnSpPr>
            <p:nvPr/>
          </p:nvCxnSpPr>
          <p:spPr bwMode="auto">
            <a:xfrm>
              <a:off x="2337393" y="5129730"/>
              <a:ext cx="52061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DB5B2F2-0D76-4CC7-BE25-62AF739D5608}"/>
                </a:ext>
              </a:extLst>
            </p:cNvPr>
            <p:cNvSpPr txBox="1"/>
            <p:nvPr/>
          </p:nvSpPr>
          <p:spPr>
            <a:xfrm>
              <a:off x="2478930" y="488573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729CDCB-71F7-47D2-9359-76ACD733A68C}"/>
                </a:ext>
              </a:extLst>
            </p:cNvPr>
            <p:cNvCxnSpPr>
              <a:cxnSpLocks/>
              <a:endCxn id="153" idx="2"/>
            </p:cNvCxnSpPr>
            <p:nvPr/>
          </p:nvCxnSpPr>
          <p:spPr bwMode="auto">
            <a:xfrm>
              <a:off x="2629697" y="6115952"/>
              <a:ext cx="1128246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9C29A70-19B8-4A24-9F8F-7B591E6C9A9E}"/>
                </a:ext>
              </a:extLst>
            </p:cNvPr>
            <p:cNvSpPr/>
            <p:nvPr/>
          </p:nvSpPr>
          <p:spPr bwMode="auto">
            <a:xfrm>
              <a:off x="3757943" y="5855647"/>
              <a:ext cx="520610" cy="52061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AE2237E-8EEC-4196-A9DC-2839942E807D}"/>
                </a:ext>
              </a:extLst>
            </p:cNvPr>
            <p:cNvCxnSpPr>
              <a:cxnSpLocks/>
              <a:stCxn id="141" idx="5"/>
              <a:endCxn id="153" idx="1"/>
            </p:cNvCxnSpPr>
            <p:nvPr/>
          </p:nvCxnSpPr>
          <p:spPr bwMode="auto">
            <a:xfrm>
              <a:off x="3302371" y="5313793"/>
              <a:ext cx="531814" cy="61809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DDF461F-EBCE-43B2-B0F6-1E86469B2F35}"/>
                </a:ext>
              </a:extLst>
            </p:cNvPr>
            <p:cNvSpPr txBox="1"/>
            <p:nvPr/>
          </p:nvSpPr>
          <p:spPr>
            <a:xfrm>
              <a:off x="1748356" y="543391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581BDAC-2F77-4CCC-8F29-F71E3C56F91E}"/>
                </a:ext>
              </a:extLst>
            </p:cNvPr>
            <p:cNvSpPr txBox="1"/>
            <p:nvPr/>
          </p:nvSpPr>
          <p:spPr>
            <a:xfrm>
              <a:off x="2967485" y="5852799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18A66C0-36E1-4053-8DD1-83D038DA4CE5}"/>
                </a:ext>
              </a:extLst>
            </p:cNvPr>
            <p:cNvSpPr txBox="1"/>
            <p:nvPr/>
          </p:nvSpPr>
          <p:spPr>
            <a:xfrm>
              <a:off x="3478062" y="538813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9CEE9D3-316D-48EC-BFF8-C87BA2ED14F9}"/>
              </a:ext>
            </a:extLst>
          </p:cNvPr>
          <p:cNvGrpSpPr/>
          <p:nvPr/>
        </p:nvGrpSpPr>
        <p:grpSpPr>
          <a:xfrm>
            <a:off x="5346499" y="4948565"/>
            <a:ext cx="3323299" cy="1506831"/>
            <a:chOff x="4445031" y="804488"/>
            <a:chExt cx="4377787" cy="1984952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C2A479C-305A-48E1-A6D9-2D6B56F08F08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6217F02-EEE2-49BC-A62C-F7FDC1E8AC96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B7CB8E5-26CE-4021-B248-63358639A6D7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599D275-6683-4A08-AF54-FB6AC73C9A9B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A5F284F7-0249-4DFA-9DB3-F153B07124B4}"/>
                </a:ext>
              </a:extLst>
            </p:cNvPr>
            <p:cNvCxnSpPr>
              <a:stCxn id="161" idx="6"/>
              <a:endCxn id="162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8E01C3B5-2D37-4222-B170-E3E40D46A60F}"/>
                </a:ext>
              </a:extLst>
            </p:cNvPr>
            <p:cNvCxnSpPr>
              <a:stCxn id="161" idx="5"/>
              <a:endCxn id="164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15C59F6-880A-4873-9980-68B69A5AA21D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76A18ECE-F873-4B61-B6C2-8F67FA5E0636}"/>
                </a:ext>
              </a:extLst>
            </p:cNvPr>
            <p:cNvCxnSpPr>
              <a:cxnSpLocks/>
              <a:endCxn id="163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A8FB8D0-E8E9-4448-BAB7-AA344102E895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863C120C-EDC6-4893-A585-9723CA2432F8}"/>
                </a:ext>
              </a:extLst>
            </p:cNvPr>
            <p:cNvCxnSpPr>
              <a:cxnSpLocks/>
              <a:endCxn id="17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2FE2246-865B-4F0E-BCDD-4736957D4D4F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01AEDF5-5F2D-4096-BE1B-7BD480E3E469}"/>
                </a:ext>
              </a:extLst>
            </p:cNvPr>
            <p:cNvCxnSpPr>
              <a:cxnSpLocks/>
              <a:stCxn id="163" idx="5"/>
              <a:endCxn id="17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743B15-55A4-4E01-BA68-114D465515E3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DE35E1A-3E5E-4821-A70C-667C1DB0B608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FD5C690-DE71-40EB-A846-5F2CA2F05810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7" name="Arrow: Right 176">
            <a:extLst>
              <a:ext uri="{FF2B5EF4-FFF2-40B4-BE49-F238E27FC236}">
                <a16:creationId xmlns:a16="http://schemas.microsoft.com/office/drawing/2014/main" id="{02756881-3C41-4E7D-B749-AA297216A985}"/>
              </a:ext>
            </a:extLst>
          </p:cNvPr>
          <p:cNvSpPr/>
          <p:nvPr/>
        </p:nvSpPr>
        <p:spPr bwMode="auto">
          <a:xfrm>
            <a:off x="4464606" y="1200831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8" name="Arrow: Right 177">
            <a:extLst>
              <a:ext uri="{FF2B5EF4-FFF2-40B4-BE49-F238E27FC236}">
                <a16:creationId xmlns:a16="http://schemas.microsoft.com/office/drawing/2014/main" id="{F0FB87AB-5728-45AD-8DC4-FA6A8CB15222}"/>
              </a:ext>
            </a:extLst>
          </p:cNvPr>
          <p:cNvSpPr/>
          <p:nvPr/>
        </p:nvSpPr>
        <p:spPr bwMode="auto">
          <a:xfrm>
            <a:off x="4464606" y="3348900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FC0600CE-C650-404E-96C2-22286A75940E}"/>
              </a:ext>
            </a:extLst>
          </p:cNvPr>
          <p:cNvSpPr/>
          <p:nvPr/>
        </p:nvSpPr>
        <p:spPr bwMode="auto">
          <a:xfrm rot="9100048">
            <a:off x="4522314" y="2472632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820A16B2-6CA6-49A3-A8B8-93B380F5F892}"/>
              </a:ext>
            </a:extLst>
          </p:cNvPr>
          <p:cNvSpPr/>
          <p:nvPr/>
        </p:nvSpPr>
        <p:spPr bwMode="auto">
          <a:xfrm rot="9100048">
            <a:off x="4522314" y="4529168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1C402ACA-4A7B-4800-A4B7-9375FA471F2B}"/>
              </a:ext>
            </a:extLst>
          </p:cNvPr>
          <p:cNvSpPr/>
          <p:nvPr/>
        </p:nvSpPr>
        <p:spPr bwMode="auto">
          <a:xfrm>
            <a:off x="4572000" y="5548068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B9283CA-B632-475E-B387-7DB1DDE1EA4F}"/>
                  </a:ext>
                </a:extLst>
              </p:cNvPr>
              <p:cNvSpPr/>
              <p:nvPr/>
            </p:nvSpPr>
            <p:spPr>
              <a:xfrm>
                <a:off x="444522" y="6320559"/>
                <a:ext cx="45907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Cannot finish here, must expand node C, since total cost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r>
                  <a:rPr lang="en-US" sz="1400" dirty="0"/>
                  <a:t>, cost of the other partial path through C.</a:t>
                </a:r>
                <a:endParaRPr lang="en-SE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B9283CA-B632-475E-B387-7DB1DDE1E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22" y="6320559"/>
                <a:ext cx="4590790" cy="523220"/>
              </a:xfrm>
              <a:prstGeom prst="rect">
                <a:avLst/>
              </a:prstGeom>
              <a:blipFill>
                <a:blip r:embed="rId3"/>
                <a:stretch>
                  <a:fillRect l="-398" t="-2326" b="-10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17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C9EDC2-4C9E-4D43-96D8-F4F076D7989D}"/>
              </a:ext>
            </a:extLst>
          </p:cNvPr>
          <p:cNvGrpSpPr/>
          <p:nvPr/>
        </p:nvGrpSpPr>
        <p:grpSpPr>
          <a:xfrm>
            <a:off x="5105400" y="749979"/>
            <a:ext cx="3323299" cy="1506832"/>
            <a:chOff x="4445031" y="804488"/>
            <a:chExt cx="4377787" cy="19849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EDA1D9-8D26-4CF2-81F9-8C17331F3211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B67294-621B-446B-932C-9B6D7475AC7F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2DF69A-EE5A-475E-B01A-FA1C9F39491A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9CAEAB-DA73-4A5D-BE28-0D499A16317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1D5C69-A1FD-44E4-B9BA-8B8677171005}"/>
                </a:ext>
              </a:extLst>
            </p:cNvPr>
            <p:cNvCxnSpPr>
              <a:stCxn id="5" idx="6"/>
              <a:endCxn id="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FCB7A9-BED8-4165-8285-D73DA926B096}"/>
                </a:ext>
              </a:extLst>
            </p:cNvPr>
            <p:cNvCxnSpPr>
              <a:stCxn id="5" idx="5"/>
              <a:endCxn id="1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546BE2-6E63-44D2-BFD2-698D9B98D976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96CC56-8125-43D0-905D-FD878FB4406A}"/>
                </a:ext>
              </a:extLst>
            </p:cNvPr>
            <p:cNvCxnSpPr>
              <a:cxnSpLocks/>
              <a:endCxn id="1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692F52-3F3F-4EE7-8D94-3DF69EB22293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03CAF-C27D-4E42-8824-BADAE2927D24}"/>
                </a:ext>
              </a:extLst>
            </p:cNvPr>
            <p:cNvCxnSpPr>
              <a:cxnSpLocks/>
              <a:endCxn id="3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20EACE-12A7-48C1-B8E4-4D20C4E001FA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C22A64-01C4-47F9-8E41-E32097F58A44}"/>
                </a:ext>
              </a:extLst>
            </p:cNvPr>
            <p:cNvCxnSpPr>
              <a:cxnSpLocks/>
              <a:stCxn id="10" idx="5"/>
              <a:endCxn id="3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59619D-CB4A-4E2A-ABB2-EBC8C5E05CD9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</a:t>
              </a:r>
              <a:endParaRPr lang="en-SE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1FF1FB-C468-481F-AE03-8E3156C97220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AA796F-3AC7-4B26-B7AD-E64F59EBC847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84B6BCCB-DA09-49DB-AC51-4D0C3A59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3" y="-112202"/>
            <a:ext cx="8229600" cy="868362"/>
          </a:xfrm>
        </p:spPr>
        <p:txBody>
          <a:bodyPr/>
          <a:lstStyle/>
          <a:p>
            <a:r>
              <a:rPr lang="en-US" dirty="0"/>
              <a:t>DFS</a:t>
            </a:r>
            <a:endParaRPr lang="en-SE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E8DE5EB-1816-4C1A-BBBB-92A9E8638954}"/>
              </a:ext>
            </a:extLst>
          </p:cNvPr>
          <p:cNvGrpSpPr/>
          <p:nvPr/>
        </p:nvGrpSpPr>
        <p:grpSpPr>
          <a:xfrm>
            <a:off x="5377294" y="2849272"/>
            <a:ext cx="3323299" cy="1506832"/>
            <a:chOff x="4445031" y="804488"/>
            <a:chExt cx="4377787" cy="198495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65CC2F8-0D90-4913-B7E0-0E0E7831FE33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32BCB56-F4C6-42BB-95EE-314446747C74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1A0BAFD-E0A8-4D38-A094-FE5C60654715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31D08F5-E65B-44A2-95CF-5C2F30CC9AD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CF4F2FC-DA59-4D19-8B19-D45D9644D020}"/>
                </a:ext>
              </a:extLst>
            </p:cNvPr>
            <p:cNvCxnSpPr>
              <a:stCxn id="118" idx="6"/>
              <a:endCxn id="11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CC92208-CBF3-40F3-B5D2-2135D3FC65B7}"/>
                </a:ext>
              </a:extLst>
            </p:cNvPr>
            <p:cNvCxnSpPr>
              <a:stCxn id="118" idx="5"/>
              <a:endCxn id="12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B192E03-25D1-4FAE-856C-2610462675CA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E51F1C0-BA53-439A-847D-420A82DE03AB}"/>
                </a:ext>
              </a:extLst>
            </p:cNvPr>
            <p:cNvCxnSpPr>
              <a:cxnSpLocks/>
              <a:endCxn id="12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2448CD5-4BC7-4B12-8A80-56847A6F6CEE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BA95E8C-4A27-43FF-A3FD-EFA213CD8EC8}"/>
                </a:ext>
              </a:extLst>
            </p:cNvPr>
            <p:cNvCxnSpPr>
              <a:cxnSpLocks/>
              <a:endCxn id="128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35EF15B-CE13-4317-A472-BCBEF078A1B0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078A75F-5F38-44F2-B669-9431C60D3438}"/>
                </a:ext>
              </a:extLst>
            </p:cNvPr>
            <p:cNvCxnSpPr>
              <a:cxnSpLocks/>
              <a:stCxn id="120" idx="5"/>
              <a:endCxn id="128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A0AC0B4-E94D-46CD-9A18-2AFF95275F18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</a:t>
              </a:r>
              <a:endParaRPr lang="en-SE" sz="14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48CBA9A-460F-4B77-A169-E614ECC906F3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08ED80-666E-40A0-B652-74CD4B6B812D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2" name="Slide Number Placeholder 3">
            <a:extLst>
              <a:ext uri="{FF2B5EF4-FFF2-40B4-BE49-F238E27FC236}">
                <a16:creationId xmlns:a16="http://schemas.microsoft.com/office/drawing/2014/main" id="{B1E28125-BF72-4E11-88AE-4583A12B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CC82C4-592B-45AD-B6A1-011DEC166D22}"/>
              </a:ext>
            </a:extLst>
          </p:cNvPr>
          <p:cNvGrpSpPr/>
          <p:nvPr/>
        </p:nvGrpSpPr>
        <p:grpSpPr>
          <a:xfrm>
            <a:off x="955254" y="772579"/>
            <a:ext cx="3323299" cy="1506832"/>
            <a:chOff x="4445031" y="804488"/>
            <a:chExt cx="4377787" cy="198495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621A202-5562-428C-897D-A91D2BAB9133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A90905A-27EF-493F-846F-B1A29C686657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CC3D1D2-9049-464D-9F7E-B0748BDB3836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0AD8F9E-C70F-4849-AC4E-6299A1241308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C578EC-EBBC-4345-A27A-12208FAA5568}"/>
                </a:ext>
              </a:extLst>
            </p:cNvPr>
            <p:cNvCxnSpPr>
              <a:stCxn id="58" idx="6"/>
              <a:endCxn id="5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398FF74-6F67-4A9D-BC56-996E4AEE2C6F}"/>
                </a:ext>
              </a:extLst>
            </p:cNvPr>
            <p:cNvCxnSpPr>
              <a:stCxn id="58" idx="5"/>
              <a:endCxn id="6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0D73478-5F15-4662-B6BA-E88FAF666B9D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  <a:endParaRPr lang="en-SE" sz="14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7C20CC-061E-42A3-B59A-81C7227F91BA}"/>
                </a:ext>
              </a:extLst>
            </p:cNvPr>
            <p:cNvCxnSpPr>
              <a:cxnSpLocks/>
              <a:endCxn id="6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73555A2-E31B-450B-94BB-A48620DF1C01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0D06267-0A66-4AB7-B3F4-FEBCFF28504D}"/>
                </a:ext>
              </a:extLst>
            </p:cNvPr>
            <p:cNvCxnSpPr>
              <a:cxnSpLocks/>
              <a:endCxn id="68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C1D6437-3539-43B3-BA23-89BAB1AAA51E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BFC5ABD-72D2-4C50-AD9D-06706D797249}"/>
                </a:ext>
              </a:extLst>
            </p:cNvPr>
            <p:cNvCxnSpPr>
              <a:cxnSpLocks/>
              <a:stCxn id="60" idx="5"/>
              <a:endCxn id="68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0AC238-9630-4330-AEA7-FD43B2229009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</a:t>
              </a:r>
              <a:endParaRPr lang="en-SE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DCBA458-6557-4225-8F82-E114C34733F8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DD9295-5F22-4BE2-85A9-7330C670A8EA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D137808-19DD-49AD-8B90-8048042759F0}"/>
              </a:ext>
            </a:extLst>
          </p:cNvPr>
          <p:cNvGrpSpPr/>
          <p:nvPr/>
        </p:nvGrpSpPr>
        <p:grpSpPr>
          <a:xfrm>
            <a:off x="928826" y="2821002"/>
            <a:ext cx="3323299" cy="1506832"/>
            <a:chOff x="4445031" y="804488"/>
            <a:chExt cx="4377787" cy="198495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44A9D54-41DE-42A6-B3EC-259ECCE2C074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8D0F08B-9C11-47F9-92E3-5E30133275BF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F1D70A4-BA7E-4FC0-8B97-6DB7036D0F5C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2011F11-FCA8-417A-A634-230783A8443E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D23C188-194B-4B3A-9805-0E439973D71E}"/>
                </a:ext>
              </a:extLst>
            </p:cNvPr>
            <p:cNvCxnSpPr>
              <a:stCxn id="74" idx="6"/>
              <a:endCxn id="75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67E5EF3-68A4-4189-8FB9-F562F26CEAFA}"/>
                </a:ext>
              </a:extLst>
            </p:cNvPr>
            <p:cNvCxnSpPr>
              <a:stCxn id="74" idx="5"/>
              <a:endCxn id="77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D05ADB0-1F68-417F-8343-EC90F203D164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F3F58F0-7178-42FD-B03D-578D9B95C716}"/>
                </a:ext>
              </a:extLst>
            </p:cNvPr>
            <p:cNvCxnSpPr>
              <a:cxnSpLocks/>
              <a:endCxn id="76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A9D76BC-35F7-472E-8713-20B1C793CC9F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67C652D-72D2-42FD-A8F2-19D6400737AC}"/>
                </a:ext>
              </a:extLst>
            </p:cNvPr>
            <p:cNvCxnSpPr>
              <a:cxnSpLocks/>
              <a:endCxn id="84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3FF8DA8-C64A-4267-B7D5-5749365C8E8F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6FBCD04-BDA6-4A9C-95B2-8ABA4330160D}"/>
                </a:ext>
              </a:extLst>
            </p:cNvPr>
            <p:cNvCxnSpPr>
              <a:cxnSpLocks/>
              <a:stCxn id="76" idx="5"/>
              <a:endCxn id="84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5083FC6-57B2-4E5E-8502-F67895066963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</a:t>
              </a:r>
              <a:endParaRPr lang="en-SE" sz="14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B612E96-6E03-4FC5-8E9C-DE55CF9F58DC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4B9BEA8-8C7F-4AE5-B326-94D537CFA06F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CF20F-86C2-4BBC-9E44-F54137C8F9ED}"/>
              </a:ext>
            </a:extLst>
          </p:cNvPr>
          <p:cNvGrpSpPr/>
          <p:nvPr/>
        </p:nvGrpSpPr>
        <p:grpSpPr>
          <a:xfrm>
            <a:off x="955254" y="4869425"/>
            <a:ext cx="3323299" cy="1506831"/>
            <a:chOff x="955254" y="4869425"/>
            <a:chExt cx="3323299" cy="1506831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BB15DD-7792-4F03-BCCC-7455F72C0C77}"/>
                </a:ext>
              </a:extLst>
            </p:cNvPr>
            <p:cNvSpPr/>
            <p:nvPr/>
          </p:nvSpPr>
          <p:spPr bwMode="auto">
            <a:xfrm>
              <a:off x="955254" y="4869425"/>
              <a:ext cx="520610" cy="5206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FE0006A-14AB-4A68-A8B6-636628DCCE6D}"/>
                </a:ext>
              </a:extLst>
            </p:cNvPr>
            <p:cNvSpPr/>
            <p:nvPr/>
          </p:nvSpPr>
          <p:spPr bwMode="auto">
            <a:xfrm>
              <a:off x="1822937" y="4869425"/>
              <a:ext cx="520610" cy="520609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A569541-9954-4C4F-88D7-4F5180448F3A}"/>
                </a:ext>
              </a:extLst>
            </p:cNvPr>
            <p:cNvSpPr/>
            <p:nvPr/>
          </p:nvSpPr>
          <p:spPr bwMode="auto">
            <a:xfrm>
              <a:off x="2858003" y="4869425"/>
              <a:ext cx="520610" cy="520609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05F0B4-0AA4-48EB-9EDD-7D572B72F7D4}"/>
                </a:ext>
              </a:extLst>
            </p:cNvPr>
            <p:cNvSpPr/>
            <p:nvPr/>
          </p:nvSpPr>
          <p:spPr bwMode="auto">
            <a:xfrm>
              <a:off x="2112164" y="5855647"/>
              <a:ext cx="520610" cy="520609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78EA233F-E265-4696-AE10-EE0C14079C92}"/>
                </a:ext>
              </a:extLst>
            </p:cNvPr>
            <p:cNvCxnSpPr>
              <a:stCxn id="139" idx="6"/>
              <a:endCxn id="140" idx="2"/>
            </p:cNvCxnSpPr>
            <p:nvPr/>
          </p:nvCxnSpPr>
          <p:spPr bwMode="auto">
            <a:xfrm>
              <a:off x="1475864" y="5129730"/>
              <a:ext cx="347073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E669B0E-9270-4EE3-9A02-1E33180C15FA}"/>
                </a:ext>
              </a:extLst>
            </p:cNvPr>
            <p:cNvCxnSpPr>
              <a:stCxn id="139" idx="5"/>
              <a:endCxn id="142" idx="1"/>
            </p:cNvCxnSpPr>
            <p:nvPr/>
          </p:nvCxnSpPr>
          <p:spPr bwMode="auto">
            <a:xfrm>
              <a:off x="1399622" y="5313793"/>
              <a:ext cx="788784" cy="61809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B8E18C6-CB03-4C35-A340-DFBC3EEC306B}"/>
                </a:ext>
              </a:extLst>
            </p:cNvPr>
            <p:cNvSpPr txBox="1"/>
            <p:nvPr/>
          </p:nvSpPr>
          <p:spPr>
            <a:xfrm>
              <a:off x="1530632" y="488573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4CE99EDF-22C6-4E18-93A5-E04FF771B177}"/>
                </a:ext>
              </a:extLst>
            </p:cNvPr>
            <p:cNvCxnSpPr>
              <a:cxnSpLocks/>
              <a:endCxn id="141" idx="2"/>
            </p:cNvCxnSpPr>
            <p:nvPr/>
          </p:nvCxnSpPr>
          <p:spPr bwMode="auto">
            <a:xfrm>
              <a:off x="2337393" y="5129730"/>
              <a:ext cx="52061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DB5B2F2-0D76-4CC7-BE25-62AF739D5608}"/>
                </a:ext>
              </a:extLst>
            </p:cNvPr>
            <p:cNvSpPr txBox="1"/>
            <p:nvPr/>
          </p:nvSpPr>
          <p:spPr>
            <a:xfrm>
              <a:off x="2478930" y="488573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729CDCB-71F7-47D2-9359-76ACD733A68C}"/>
                </a:ext>
              </a:extLst>
            </p:cNvPr>
            <p:cNvCxnSpPr>
              <a:cxnSpLocks/>
              <a:endCxn id="153" idx="2"/>
            </p:cNvCxnSpPr>
            <p:nvPr/>
          </p:nvCxnSpPr>
          <p:spPr bwMode="auto">
            <a:xfrm>
              <a:off x="2629697" y="6115951"/>
              <a:ext cx="1128246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9C29A70-19B8-4A24-9F8F-7B591E6C9A9E}"/>
                </a:ext>
              </a:extLst>
            </p:cNvPr>
            <p:cNvSpPr/>
            <p:nvPr/>
          </p:nvSpPr>
          <p:spPr bwMode="auto">
            <a:xfrm>
              <a:off x="3757943" y="5855647"/>
              <a:ext cx="520610" cy="5206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AE2237E-8EEC-4196-A9DC-2839942E807D}"/>
                </a:ext>
              </a:extLst>
            </p:cNvPr>
            <p:cNvCxnSpPr>
              <a:cxnSpLocks/>
              <a:stCxn id="141" idx="5"/>
              <a:endCxn id="153" idx="1"/>
            </p:cNvCxnSpPr>
            <p:nvPr/>
          </p:nvCxnSpPr>
          <p:spPr bwMode="auto">
            <a:xfrm>
              <a:off x="3302371" y="5313793"/>
              <a:ext cx="531814" cy="61809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DDF461F-EBCE-43B2-B0F6-1E86469B2F35}"/>
                </a:ext>
              </a:extLst>
            </p:cNvPr>
            <p:cNvSpPr txBox="1"/>
            <p:nvPr/>
          </p:nvSpPr>
          <p:spPr>
            <a:xfrm>
              <a:off x="1748356" y="543391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581BDAC-2F77-4CCC-8F29-F71E3C56F91E}"/>
                </a:ext>
              </a:extLst>
            </p:cNvPr>
            <p:cNvSpPr txBox="1"/>
            <p:nvPr/>
          </p:nvSpPr>
          <p:spPr>
            <a:xfrm>
              <a:off x="2967485" y="585279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18A66C0-36E1-4053-8DD1-83D038DA4CE5}"/>
                </a:ext>
              </a:extLst>
            </p:cNvPr>
            <p:cNvSpPr txBox="1"/>
            <p:nvPr/>
          </p:nvSpPr>
          <p:spPr>
            <a:xfrm>
              <a:off x="3478062" y="538813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3503A881-B393-41A0-B317-2D70D404A21B}"/>
              </a:ext>
            </a:extLst>
          </p:cNvPr>
          <p:cNvSpPr/>
          <p:nvPr/>
        </p:nvSpPr>
        <p:spPr bwMode="auto">
          <a:xfrm>
            <a:off x="4464606" y="1200831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Arrow: Right 157">
            <a:extLst>
              <a:ext uri="{FF2B5EF4-FFF2-40B4-BE49-F238E27FC236}">
                <a16:creationId xmlns:a16="http://schemas.microsoft.com/office/drawing/2014/main" id="{CF1F48AE-1242-4C8A-9075-B1627BB5DDCD}"/>
              </a:ext>
            </a:extLst>
          </p:cNvPr>
          <p:cNvSpPr/>
          <p:nvPr/>
        </p:nvSpPr>
        <p:spPr bwMode="auto">
          <a:xfrm>
            <a:off x="4464606" y="3348900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755EFA3F-D319-41FF-B468-E019687C49C3}"/>
              </a:ext>
            </a:extLst>
          </p:cNvPr>
          <p:cNvSpPr/>
          <p:nvPr/>
        </p:nvSpPr>
        <p:spPr bwMode="auto">
          <a:xfrm rot="9100048">
            <a:off x="4522314" y="2472632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61741707-E11C-45EB-9C0B-6C31963B9381}"/>
              </a:ext>
            </a:extLst>
          </p:cNvPr>
          <p:cNvSpPr/>
          <p:nvPr/>
        </p:nvSpPr>
        <p:spPr bwMode="auto">
          <a:xfrm rot="9100048">
            <a:off x="4522314" y="4529168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4DBA90-A381-4079-BBCF-203229346923}"/>
              </a:ext>
            </a:extLst>
          </p:cNvPr>
          <p:cNvGrpSpPr/>
          <p:nvPr/>
        </p:nvGrpSpPr>
        <p:grpSpPr>
          <a:xfrm>
            <a:off x="5346499" y="4948565"/>
            <a:ext cx="3323299" cy="1506831"/>
            <a:chOff x="4445031" y="804488"/>
            <a:chExt cx="4377787" cy="1984952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984DB53-660D-40F0-AC99-F3B99D1513B0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BD52215-4443-49F9-84E7-FD4B535CC554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B21A7EC-1540-4D23-97CD-69E12E3927D7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A69AD0E-498B-44A9-84BD-C4E5AC3925F0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FBAFCC8-72BB-4A5B-AC55-7F783F51C7E2}"/>
                </a:ext>
              </a:extLst>
            </p:cNvPr>
            <p:cNvCxnSpPr>
              <a:stCxn id="94" idx="6"/>
              <a:endCxn id="95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039A9A4-9B81-4524-B625-C1BED0270745}"/>
                </a:ext>
              </a:extLst>
            </p:cNvPr>
            <p:cNvCxnSpPr>
              <a:stCxn id="94" idx="5"/>
              <a:endCxn id="97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192857E-1752-478B-B347-1319886AB415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9126185-A446-49AE-8940-1A53809B91ED}"/>
                </a:ext>
              </a:extLst>
            </p:cNvPr>
            <p:cNvCxnSpPr>
              <a:cxnSpLocks/>
              <a:endCxn id="96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4C63E97-3ABD-4E3C-8D82-14B123214622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AA836CC-41AD-4A63-BF24-03555D98BA33}"/>
                </a:ext>
              </a:extLst>
            </p:cNvPr>
            <p:cNvCxnSpPr>
              <a:cxnSpLocks/>
              <a:endCxn id="104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3F549B3-80BA-4AEE-992A-7A86A941F03C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F1F3A3B-C46B-4060-A51B-F29DD530477E}"/>
                </a:ext>
              </a:extLst>
            </p:cNvPr>
            <p:cNvCxnSpPr>
              <a:cxnSpLocks/>
              <a:stCxn id="96" idx="5"/>
              <a:endCxn id="104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9DBA145-DA12-4507-9BE0-FD40B21B61E9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1351D9F-1F42-4556-9DE2-F42A0D449352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1B626-1462-4A7C-9BF0-807044648CC2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9FEAF8D-2351-4A64-BCB8-CB0F751C3D3A}"/>
              </a:ext>
            </a:extLst>
          </p:cNvPr>
          <p:cNvSpPr/>
          <p:nvPr/>
        </p:nvSpPr>
        <p:spPr bwMode="auto">
          <a:xfrm>
            <a:off x="4572000" y="5548068"/>
            <a:ext cx="570706" cy="387242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B765E72-9A1C-448B-B773-880B12A40EFB}"/>
              </a:ext>
            </a:extLst>
          </p:cNvPr>
          <p:cNvSpPr/>
          <p:nvPr/>
        </p:nvSpPr>
        <p:spPr>
          <a:xfrm>
            <a:off x="3748230" y="6479777"/>
            <a:ext cx="2831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Must always expand all nodes.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144160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4999-2B0D-4022-ACB4-504CCB95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578ED1-6ED3-47A5-BFA2-2D093877F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8280" y="1447800"/>
                <a:ext cx="3627120" cy="4953000"/>
              </a:xfrm>
            </p:spPr>
            <p:txBody>
              <a:bodyPr/>
              <a:lstStyle/>
              <a:p>
                <a:r>
                  <a:rPr lang="en-US" dirty="0"/>
                  <a:t>open[v] is sorted and popped in decreasing order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𝑢𝐶𝑜𝑠𝑡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𝑢𝑣𝐶𝑜𝑠𝑡</m:t>
                    </m:r>
                  </m:oMath>
                </a14:m>
                <a:r>
                  <a:rPr lang="en-US" dirty="0"/>
                  <a:t>, cost of partial path to the source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578ED1-6ED3-47A5-BFA2-2D093877F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280" y="1447800"/>
                <a:ext cx="3627120" cy="4953000"/>
              </a:xfrm>
              <a:blipFill>
                <a:blip r:embed="rId2"/>
                <a:stretch>
                  <a:fillRect l="-3866" t="-1601" r="-57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EC953-77A2-43F5-A0CC-EE32F82C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76D60-AA67-4563-AB11-96481835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1090623"/>
            <a:ext cx="4800600" cy="54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2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C9EDC2-4C9E-4D43-96D8-F4F076D7989D}"/>
              </a:ext>
            </a:extLst>
          </p:cNvPr>
          <p:cNvGrpSpPr/>
          <p:nvPr/>
        </p:nvGrpSpPr>
        <p:grpSpPr>
          <a:xfrm>
            <a:off x="5105400" y="749979"/>
            <a:ext cx="3323299" cy="1506832"/>
            <a:chOff x="4445031" y="804488"/>
            <a:chExt cx="4377787" cy="19849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EDA1D9-8D26-4CF2-81F9-8C17331F3211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B67294-621B-446B-932C-9B6D7475AC7F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2DF69A-EE5A-475E-B01A-FA1C9F39491A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9CAEAB-DA73-4A5D-BE28-0D499A16317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1D5C69-A1FD-44E4-B9BA-8B8677171005}"/>
                </a:ext>
              </a:extLst>
            </p:cNvPr>
            <p:cNvCxnSpPr>
              <a:stCxn id="5" idx="6"/>
              <a:endCxn id="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FCB7A9-BED8-4165-8285-D73DA926B096}"/>
                </a:ext>
              </a:extLst>
            </p:cNvPr>
            <p:cNvCxnSpPr>
              <a:stCxn id="5" idx="5"/>
              <a:endCxn id="1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546BE2-6E63-44D2-BFD2-698D9B98D976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  <a:endParaRPr lang="en-SE" sz="1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96CC56-8125-43D0-905D-FD878FB4406A}"/>
                </a:ext>
              </a:extLst>
            </p:cNvPr>
            <p:cNvCxnSpPr>
              <a:cxnSpLocks/>
              <a:endCxn id="1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692F52-3F3F-4EE7-8D94-3DF69EB22293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03CAF-C27D-4E42-8824-BADAE2927D24}"/>
                </a:ext>
              </a:extLst>
            </p:cNvPr>
            <p:cNvCxnSpPr>
              <a:cxnSpLocks/>
              <a:endCxn id="3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20EACE-12A7-48C1-B8E4-4D20C4E001FA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C22A64-01C4-47F9-8E41-E32097F58A44}"/>
                </a:ext>
              </a:extLst>
            </p:cNvPr>
            <p:cNvCxnSpPr>
              <a:cxnSpLocks/>
              <a:stCxn id="10" idx="5"/>
              <a:endCxn id="3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59619D-CB4A-4E2A-ABB2-EBC8C5E05CD9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</a:t>
              </a:r>
              <a:endParaRPr lang="en-SE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1FF1FB-C468-481F-AE03-8E3156C97220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AA796F-3AC7-4B26-B7AD-E64F59EBC847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84B6BCCB-DA09-49DB-AC51-4D0C3A59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3" y="-112202"/>
            <a:ext cx="8229600" cy="868362"/>
          </a:xfrm>
        </p:spPr>
        <p:txBody>
          <a:bodyPr/>
          <a:lstStyle/>
          <a:p>
            <a:r>
              <a:rPr lang="en-US" dirty="0"/>
              <a:t>Dijkstra Example</a:t>
            </a:r>
            <a:endParaRPr lang="en-SE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F4F8505-5367-4030-A6A4-4E2C7405C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142149"/>
              </p:ext>
            </p:extLst>
          </p:nvPr>
        </p:nvGraphicFramePr>
        <p:xfrm>
          <a:off x="1295280" y="974444"/>
          <a:ext cx="22204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236">
                  <a:extLst>
                    <a:ext uri="{9D8B030D-6E8A-4147-A177-3AD203B41FA5}">
                      <a16:colId xmlns:a16="http://schemas.microsoft.com/office/drawing/2014/main" val="2636837313"/>
                    </a:ext>
                  </a:extLst>
                </a:gridCol>
                <a:gridCol w="1110236">
                  <a:extLst>
                    <a:ext uri="{9D8B030D-6E8A-4147-A177-3AD203B41FA5}">
                      <a16:colId xmlns:a16="http://schemas.microsoft.com/office/drawing/2014/main" val="297275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Node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Cost to S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1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96158"/>
                  </a:ext>
                </a:extLst>
              </a:tr>
            </a:tbl>
          </a:graphicData>
        </a:graphic>
      </p:graphicFrame>
      <p:grpSp>
        <p:nvGrpSpPr>
          <p:cNvPr id="100" name="Group 99">
            <a:extLst>
              <a:ext uri="{FF2B5EF4-FFF2-40B4-BE49-F238E27FC236}">
                <a16:creationId xmlns:a16="http://schemas.microsoft.com/office/drawing/2014/main" id="{326C9843-65E4-47F0-9F9E-0D5AAF1AD341}"/>
              </a:ext>
            </a:extLst>
          </p:cNvPr>
          <p:cNvGrpSpPr/>
          <p:nvPr/>
        </p:nvGrpSpPr>
        <p:grpSpPr>
          <a:xfrm>
            <a:off x="5109452" y="2675585"/>
            <a:ext cx="3323299" cy="1506832"/>
            <a:chOff x="4445031" y="804488"/>
            <a:chExt cx="4377787" cy="1984952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9A4828D-1364-4ED1-BD67-B87BE63530C2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45B6BF8-8496-4003-A25D-2D8FB1AB8CBE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883FDC1-00F6-4845-AC44-0EFE9A8BB074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25F2FF6-F18B-4DFC-8B4B-290ABA42F78A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53F7C35-CA2C-4682-8747-C6BA210C8031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F26E9AC-29AB-40E5-A082-7059784BA209}"/>
                </a:ext>
              </a:extLst>
            </p:cNvPr>
            <p:cNvCxnSpPr>
              <a:stCxn id="101" idx="5"/>
              <a:endCxn id="104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D1B428F-C4B0-44A7-99BF-975191227FD7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F0B3DFA-6AE6-4B8E-A69D-D740ECBA4A0B}"/>
                </a:ext>
              </a:extLst>
            </p:cNvPr>
            <p:cNvCxnSpPr>
              <a:cxnSpLocks/>
              <a:endCxn id="103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7C9739A-9B90-4A92-94B5-9FD1E63F138A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F8AEBB4-009F-4D37-927C-49FDA739F6DA}"/>
                </a:ext>
              </a:extLst>
            </p:cNvPr>
            <p:cNvCxnSpPr>
              <a:cxnSpLocks/>
              <a:endCxn id="11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775668A-EDA7-4FF7-94FE-E809FF454BF5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5F1962-741F-4F8A-A9A3-8CAE47CE2363}"/>
                </a:ext>
              </a:extLst>
            </p:cNvPr>
            <p:cNvCxnSpPr>
              <a:cxnSpLocks/>
              <a:stCxn id="103" idx="5"/>
              <a:endCxn id="11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62B203A-6673-4F64-8959-01AC52B99376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DA29ADB-EE24-47D6-A3B0-97C953BF78D2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644ADFB-AF28-448E-B845-45C05812355C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E8DE5EB-1816-4C1A-BBBB-92A9E8638954}"/>
              </a:ext>
            </a:extLst>
          </p:cNvPr>
          <p:cNvGrpSpPr/>
          <p:nvPr/>
        </p:nvGrpSpPr>
        <p:grpSpPr>
          <a:xfrm>
            <a:off x="5118193" y="4601190"/>
            <a:ext cx="3323299" cy="1506832"/>
            <a:chOff x="4445031" y="804488"/>
            <a:chExt cx="4377787" cy="198495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65CC2F8-0D90-4913-B7E0-0E0E7831FE33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32BCB56-F4C6-42BB-95EE-314446747C74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1A0BAFD-E0A8-4D38-A094-FE5C60654715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31D08F5-E65B-44A2-95CF-5C2F30CC9AD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CF4F2FC-DA59-4D19-8B19-D45D9644D020}"/>
                </a:ext>
              </a:extLst>
            </p:cNvPr>
            <p:cNvCxnSpPr>
              <a:stCxn id="118" idx="6"/>
              <a:endCxn id="11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CC92208-CBF3-40F3-B5D2-2135D3FC65B7}"/>
                </a:ext>
              </a:extLst>
            </p:cNvPr>
            <p:cNvCxnSpPr>
              <a:stCxn id="118" idx="5"/>
              <a:endCxn id="12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B192E03-25D1-4FAE-856C-2610462675CA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E51F1C0-BA53-439A-847D-420A82DE03AB}"/>
                </a:ext>
              </a:extLst>
            </p:cNvPr>
            <p:cNvCxnSpPr>
              <a:cxnSpLocks/>
              <a:endCxn id="12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2448CD5-4BC7-4B12-8A80-56847A6F6CEE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BA95E8C-4A27-43FF-A3FD-EFA213CD8EC8}"/>
                </a:ext>
              </a:extLst>
            </p:cNvPr>
            <p:cNvCxnSpPr>
              <a:cxnSpLocks/>
              <a:endCxn id="128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35EF15B-CE13-4317-A472-BCBEF078A1B0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078A75F-5F38-44F2-B669-9431C60D3438}"/>
                </a:ext>
              </a:extLst>
            </p:cNvPr>
            <p:cNvCxnSpPr>
              <a:cxnSpLocks/>
              <a:stCxn id="120" idx="5"/>
              <a:endCxn id="128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A0AC0B4-E94D-46CD-9A18-2AFF95275F18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48CBA9A-460F-4B77-A169-E614ECC906F3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08ED80-666E-40A0-B652-74CD4B6B812D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graphicFrame>
        <p:nvGraphicFramePr>
          <p:cNvPr id="149" name="Table 5">
            <a:extLst>
              <a:ext uri="{FF2B5EF4-FFF2-40B4-BE49-F238E27FC236}">
                <a16:creationId xmlns:a16="http://schemas.microsoft.com/office/drawing/2014/main" id="{F3474D7C-A6E5-4258-9023-86C372123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856375"/>
              </p:ext>
            </p:extLst>
          </p:nvPr>
        </p:nvGraphicFramePr>
        <p:xfrm>
          <a:off x="1295280" y="2541050"/>
          <a:ext cx="22204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236">
                  <a:extLst>
                    <a:ext uri="{9D8B030D-6E8A-4147-A177-3AD203B41FA5}">
                      <a16:colId xmlns:a16="http://schemas.microsoft.com/office/drawing/2014/main" val="2636837313"/>
                    </a:ext>
                  </a:extLst>
                </a:gridCol>
                <a:gridCol w="1110236">
                  <a:extLst>
                    <a:ext uri="{9D8B030D-6E8A-4147-A177-3AD203B41FA5}">
                      <a16:colId xmlns:a16="http://schemas.microsoft.com/office/drawing/2014/main" val="297275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Node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Cost to S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1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5720"/>
                  </a:ext>
                </a:extLst>
              </a:tr>
            </a:tbl>
          </a:graphicData>
        </a:graphic>
      </p:graphicFrame>
      <p:graphicFrame>
        <p:nvGraphicFramePr>
          <p:cNvPr id="150" name="Table 5">
            <a:extLst>
              <a:ext uri="{FF2B5EF4-FFF2-40B4-BE49-F238E27FC236}">
                <a16:creationId xmlns:a16="http://schemas.microsoft.com/office/drawing/2014/main" id="{C7C06FC3-B1F7-48D8-AEEC-5217E6216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06167"/>
              </p:ext>
            </p:extLst>
          </p:nvPr>
        </p:nvGraphicFramePr>
        <p:xfrm>
          <a:off x="1295280" y="4601190"/>
          <a:ext cx="22204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236">
                  <a:extLst>
                    <a:ext uri="{9D8B030D-6E8A-4147-A177-3AD203B41FA5}">
                      <a16:colId xmlns:a16="http://schemas.microsoft.com/office/drawing/2014/main" val="2636837313"/>
                    </a:ext>
                  </a:extLst>
                </a:gridCol>
                <a:gridCol w="1110236">
                  <a:extLst>
                    <a:ext uri="{9D8B030D-6E8A-4147-A177-3AD203B41FA5}">
                      <a16:colId xmlns:a16="http://schemas.microsoft.com/office/drawing/2014/main" val="297275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Node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Cost to S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1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57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C29197-656B-4B07-AC01-9093E908BAE0}"/>
              </a:ext>
            </a:extLst>
          </p:cNvPr>
          <p:cNvSpPr txBox="1"/>
          <p:nvPr/>
        </p:nvSpPr>
        <p:spPr>
          <a:xfrm>
            <a:off x="1201590" y="3618719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</a:t>
            </a:r>
            <a:endParaRPr lang="en-SE" sz="16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056AF5-F50F-46FA-8AB3-317EA18D24EF}"/>
              </a:ext>
            </a:extLst>
          </p:cNvPr>
          <p:cNvSpPr txBox="1"/>
          <p:nvPr/>
        </p:nvSpPr>
        <p:spPr>
          <a:xfrm>
            <a:off x="1210631" y="5738452"/>
            <a:ext cx="164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S, A</a:t>
            </a:r>
            <a:endParaRPr lang="en-SE" sz="1600" dirty="0"/>
          </a:p>
        </p:txBody>
      </p:sp>
      <p:sp>
        <p:nvSpPr>
          <p:cNvPr id="152" name="Slide Number Placeholder 3">
            <a:extLst>
              <a:ext uri="{FF2B5EF4-FFF2-40B4-BE49-F238E27FC236}">
                <a16:creationId xmlns:a16="http://schemas.microsoft.com/office/drawing/2014/main" id="{B1E28125-BF72-4E11-88AE-4583A12B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816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C9EDC2-4C9E-4D43-96D8-F4F076D7989D}"/>
              </a:ext>
            </a:extLst>
          </p:cNvPr>
          <p:cNvGrpSpPr/>
          <p:nvPr/>
        </p:nvGrpSpPr>
        <p:grpSpPr>
          <a:xfrm>
            <a:off x="5105400" y="749979"/>
            <a:ext cx="3323300" cy="1506832"/>
            <a:chOff x="4445030" y="804488"/>
            <a:chExt cx="4377788" cy="19849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EDA1D9-8D26-4CF2-81F9-8C17331F3211}"/>
                </a:ext>
              </a:extLst>
            </p:cNvPr>
            <p:cNvSpPr/>
            <p:nvPr/>
          </p:nvSpPr>
          <p:spPr bwMode="auto">
            <a:xfrm>
              <a:off x="4445030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B67294-621B-446B-932C-9B6D7475AC7F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2DF69A-EE5A-475E-B01A-FA1C9F39491A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9CAEAB-DA73-4A5D-BE28-0D499A16317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1D5C69-A1FD-44E4-B9BA-8B8677171005}"/>
                </a:ext>
              </a:extLst>
            </p:cNvPr>
            <p:cNvCxnSpPr>
              <a:stCxn id="5" idx="6"/>
              <a:endCxn id="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FCB7A9-BED8-4165-8285-D73DA926B096}"/>
                </a:ext>
              </a:extLst>
            </p:cNvPr>
            <p:cNvCxnSpPr>
              <a:stCxn id="5" idx="5"/>
              <a:endCxn id="1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546BE2-6E63-44D2-BFD2-698D9B98D976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96CC56-8125-43D0-905D-FD878FB4406A}"/>
                </a:ext>
              </a:extLst>
            </p:cNvPr>
            <p:cNvCxnSpPr>
              <a:cxnSpLocks/>
              <a:endCxn id="1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692F52-3F3F-4EE7-8D94-3DF69EB22293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03CAF-C27D-4E42-8824-BADAE2927D24}"/>
                </a:ext>
              </a:extLst>
            </p:cNvPr>
            <p:cNvCxnSpPr>
              <a:cxnSpLocks/>
              <a:endCxn id="3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20EACE-12A7-48C1-B8E4-4D20C4E001FA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C22A64-01C4-47F9-8E41-E32097F58A44}"/>
                </a:ext>
              </a:extLst>
            </p:cNvPr>
            <p:cNvCxnSpPr>
              <a:cxnSpLocks/>
              <a:stCxn id="10" idx="5"/>
              <a:endCxn id="3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59619D-CB4A-4E2A-ABB2-EBC8C5E05CD9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1FF1FB-C468-481F-AE03-8E3156C97220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AA796F-3AC7-4B26-B7AD-E64F59EBC847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84B6BCCB-DA09-49DB-AC51-4D0C3A59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3" y="-112202"/>
            <a:ext cx="8229600" cy="868362"/>
          </a:xfrm>
        </p:spPr>
        <p:txBody>
          <a:bodyPr/>
          <a:lstStyle/>
          <a:p>
            <a:r>
              <a:rPr lang="en-US" dirty="0"/>
              <a:t>Dijkstra Example </a:t>
            </a:r>
            <a:r>
              <a:rPr lang="en-US" dirty="0" err="1"/>
              <a:t>cont</a:t>
            </a:r>
            <a:r>
              <a:rPr lang="en-US" dirty="0"/>
              <a:t>’</a:t>
            </a:r>
            <a:endParaRPr lang="en-SE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F4F8505-5367-4030-A6A4-4E2C7405C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967429"/>
              </p:ext>
            </p:extLst>
          </p:nvPr>
        </p:nvGraphicFramePr>
        <p:xfrm>
          <a:off x="1330718" y="950984"/>
          <a:ext cx="22204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236">
                  <a:extLst>
                    <a:ext uri="{9D8B030D-6E8A-4147-A177-3AD203B41FA5}">
                      <a16:colId xmlns:a16="http://schemas.microsoft.com/office/drawing/2014/main" val="2636837313"/>
                    </a:ext>
                  </a:extLst>
                </a:gridCol>
                <a:gridCol w="1110236">
                  <a:extLst>
                    <a:ext uri="{9D8B030D-6E8A-4147-A177-3AD203B41FA5}">
                      <a16:colId xmlns:a16="http://schemas.microsoft.com/office/drawing/2014/main" val="297275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Node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Cost to S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1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9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5720"/>
                  </a:ext>
                </a:extLst>
              </a:tr>
            </a:tbl>
          </a:graphicData>
        </a:graphic>
      </p:graphicFrame>
      <p:grpSp>
        <p:nvGrpSpPr>
          <p:cNvPr id="100" name="Group 99">
            <a:extLst>
              <a:ext uri="{FF2B5EF4-FFF2-40B4-BE49-F238E27FC236}">
                <a16:creationId xmlns:a16="http://schemas.microsoft.com/office/drawing/2014/main" id="{326C9843-65E4-47F0-9F9E-0D5AAF1AD341}"/>
              </a:ext>
            </a:extLst>
          </p:cNvPr>
          <p:cNvGrpSpPr/>
          <p:nvPr/>
        </p:nvGrpSpPr>
        <p:grpSpPr>
          <a:xfrm>
            <a:off x="5109452" y="2675585"/>
            <a:ext cx="3323299" cy="1506832"/>
            <a:chOff x="4445031" y="804488"/>
            <a:chExt cx="4377787" cy="1984952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9A4828D-1364-4ED1-BD67-B87BE63530C2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45B6BF8-8496-4003-A25D-2D8FB1AB8CBE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883FDC1-00F6-4845-AC44-0EFE9A8BB074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25F2FF6-F18B-4DFC-8B4B-290ABA42F78A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53F7C35-CA2C-4682-8747-C6BA210C8031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F26E9AC-29AB-40E5-A082-7059784BA209}"/>
                </a:ext>
              </a:extLst>
            </p:cNvPr>
            <p:cNvCxnSpPr>
              <a:stCxn id="101" idx="5"/>
              <a:endCxn id="104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D1B428F-C4B0-44A7-99BF-975191227FD7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F0B3DFA-6AE6-4B8E-A69D-D740ECBA4A0B}"/>
                </a:ext>
              </a:extLst>
            </p:cNvPr>
            <p:cNvCxnSpPr>
              <a:cxnSpLocks/>
              <a:endCxn id="103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7C9739A-9B90-4A92-94B5-9FD1E63F138A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F8AEBB4-009F-4D37-927C-49FDA739F6DA}"/>
                </a:ext>
              </a:extLst>
            </p:cNvPr>
            <p:cNvCxnSpPr>
              <a:cxnSpLocks/>
              <a:endCxn id="11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775668A-EDA7-4FF7-94FE-E809FF454BF5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5F1962-741F-4F8A-A9A3-8CAE47CE2363}"/>
                </a:ext>
              </a:extLst>
            </p:cNvPr>
            <p:cNvCxnSpPr>
              <a:cxnSpLocks/>
              <a:stCxn id="103" idx="5"/>
              <a:endCxn id="11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62B203A-6673-4F64-8959-01AC52B99376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DA29ADB-EE24-47D6-A3B0-97C953BF78D2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644ADFB-AF28-448E-B845-45C05812355C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E8DE5EB-1816-4C1A-BBBB-92A9E8638954}"/>
              </a:ext>
            </a:extLst>
          </p:cNvPr>
          <p:cNvGrpSpPr/>
          <p:nvPr/>
        </p:nvGrpSpPr>
        <p:grpSpPr>
          <a:xfrm>
            <a:off x="5118193" y="4601190"/>
            <a:ext cx="3323299" cy="1506832"/>
            <a:chOff x="4445031" y="804488"/>
            <a:chExt cx="4377787" cy="198495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65CC2F8-0D90-4913-B7E0-0E0E7831FE33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32BCB56-F4C6-42BB-95EE-314446747C74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1A0BAFD-E0A8-4D38-A094-FE5C60654715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31D08F5-E65B-44A2-95CF-5C2F30CC9AD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CF4F2FC-DA59-4D19-8B19-D45D9644D020}"/>
                </a:ext>
              </a:extLst>
            </p:cNvPr>
            <p:cNvCxnSpPr>
              <a:stCxn id="118" idx="6"/>
              <a:endCxn id="11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CC92208-CBF3-40F3-B5D2-2135D3FC65B7}"/>
                </a:ext>
              </a:extLst>
            </p:cNvPr>
            <p:cNvCxnSpPr>
              <a:stCxn id="118" idx="5"/>
              <a:endCxn id="12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B192E03-25D1-4FAE-856C-2610462675CA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  <a:endParaRPr lang="en-SE" sz="1400" dirty="0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E51F1C0-BA53-439A-847D-420A82DE03AB}"/>
                </a:ext>
              </a:extLst>
            </p:cNvPr>
            <p:cNvCxnSpPr>
              <a:cxnSpLocks/>
              <a:endCxn id="12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2448CD5-4BC7-4B12-8A80-56847A6F6CEE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BA95E8C-4A27-43FF-A3FD-EFA213CD8EC8}"/>
                </a:ext>
              </a:extLst>
            </p:cNvPr>
            <p:cNvCxnSpPr>
              <a:cxnSpLocks/>
              <a:endCxn id="128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35EF15B-CE13-4317-A472-BCBEF078A1B0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</a:rPr>
                <a:t>G</a:t>
              </a:r>
              <a:endParaRPr lang="en-SE" sz="2000" dirty="0">
                <a:solidFill>
                  <a:srgbClr val="0000FF"/>
                </a:solidFill>
              </a:endParaRP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078A75F-5F38-44F2-B669-9431C60D3438}"/>
                </a:ext>
              </a:extLst>
            </p:cNvPr>
            <p:cNvCxnSpPr>
              <a:cxnSpLocks/>
              <a:stCxn id="120" idx="5"/>
              <a:endCxn id="128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A0AC0B4-E94D-46CD-9A18-2AFF95275F18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48CBA9A-460F-4B77-A169-E614ECC906F3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08ED80-666E-40A0-B652-74CD4B6B812D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graphicFrame>
        <p:nvGraphicFramePr>
          <p:cNvPr id="149" name="Table 5">
            <a:extLst>
              <a:ext uri="{FF2B5EF4-FFF2-40B4-BE49-F238E27FC236}">
                <a16:creationId xmlns:a16="http://schemas.microsoft.com/office/drawing/2014/main" id="{F3474D7C-A6E5-4258-9023-86C372123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02117"/>
              </p:ext>
            </p:extLst>
          </p:nvPr>
        </p:nvGraphicFramePr>
        <p:xfrm>
          <a:off x="1352012" y="2806169"/>
          <a:ext cx="22204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236">
                  <a:extLst>
                    <a:ext uri="{9D8B030D-6E8A-4147-A177-3AD203B41FA5}">
                      <a16:colId xmlns:a16="http://schemas.microsoft.com/office/drawing/2014/main" val="2636837313"/>
                    </a:ext>
                  </a:extLst>
                </a:gridCol>
                <a:gridCol w="1110236">
                  <a:extLst>
                    <a:ext uri="{9D8B030D-6E8A-4147-A177-3AD203B41FA5}">
                      <a16:colId xmlns:a16="http://schemas.microsoft.com/office/drawing/2014/main" val="297275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Node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Cost to S</a:t>
                      </a:r>
                      <a:endParaRPr lang="en-S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1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96158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2B2D0574-0397-401D-9B29-01E0EAD14D61}"/>
              </a:ext>
            </a:extLst>
          </p:cNvPr>
          <p:cNvSpPr txBox="1"/>
          <p:nvPr/>
        </p:nvSpPr>
        <p:spPr>
          <a:xfrm>
            <a:off x="1246984" y="2031725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S, A, B</a:t>
            </a:r>
            <a:endParaRPr lang="en-SE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2DC6A3-99A5-4F62-AD76-175D2E2C43A5}"/>
              </a:ext>
            </a:extLst>
          </p:cNvPr>
          <p:cNvSpPr txBox="1"/>
          <p:nvPr/>
        </p:nvSpPr>
        <p:spPr>
          <a:xfrm>
            <a:off x="1309386" y="3653182"/>
            <a:ext cx="2159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S, A, B, C</a:t>
            </a:r>
            <a:endParaRPr lang="en-S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E8E728-8920-4399-823C-CDEA72DD9792}"/>
                  </a:ext>
                </a:extLst>
              </p:cNvPr>
              <p:cNvSpPr txBox="1"/>
              <p:nvPr/>
            </p:nvSpPr>
            <p:spPr>
              <a:xfrm>
                <a:off x="647994" y="4741262"/>
                <a:ext cx="42449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extractPath() yields the shortest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with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10+12=22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E8E728-8920-4399-823C-CDEA72DD9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94" y="4741262"/>
                <a:ext cx="4244970" cy="646331"/>
              </a:xfrm>
              <a:prstGeom prst="rect">
                <a:avLst/>
              </a:prstGeom>
              <a:blipFill>
                <a:blip r:embed="rId2"/>
                <a:stretch>
                  <a:fillRect l="-1148" t="-5660" b="-1415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8123609E-4825-4ED3-8B95-C3A7D728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421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4999-2B0D-4022-ACB4-504CCB95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Algorithm (Compare to Dijkstra)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EC953-77A2-43F5-A0CC-EE32F82C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76D60-AA67-4563-AB11-96481835B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73" y="1103931"/>
            <a:ext cx="4019920" cy="4599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A7AFB-B943-40CB-A246-DCC25C39D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984" y="1057252"/>
            <a:ext cx="4194816" cy="452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D7D6F14-2CE1-4C10-9454-D13C1EBFBF3E}"/>
                  </a:ext>
                </a:extLst>
              </p:cNvPr>
              <p:cNvSpPr/>
              <p:nvPr/>
            </p:nvSpPr>
            <p:spPr>
              <a:xfrm>
                <a:off x="4301067" y="5534561"/>
                <a:ext cx="48768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open[v] is sorted and popped in decreasing order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𝑢𝐶𝑜𝑠𝑡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𝑢𝑣𝐶𝑜𝑠𝑡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cost of partial path to the source node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plus </a:t>
                </a:r>
                <a:r>
                  <a:rPr lang="en-US" sz="1600" dirty="0">
                    <a:solidFill>
                      <a:srgbClr val="FF0000"/>
                    </a:solidFill>
                  </a:rPr>
                  <a:t>estimated cost-to-go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)≤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actual cost-to-go (called an admissible heuristic)</a:t>
                </a:r>
                <a:r>
                  <a:rPr lang="en-US" sz="1600" dirty="0"/>
                  <a:t>. A* with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becomes Dijkstra’s algo.</a:t>
                </a:r>
                <a:endParaRPr lang="en-SE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D7D6F14-2CE1-4C10-9454-D13C1EBFB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67" y="5534561"/>
                <a:ext cx="4876800" cy="1323439"/>
              </a:xfrm>
              <a:prstGeom prst="rect">
                <a:avLst/>
              </a:prstGeom>
              <a:blipFill>
                <a:blip r:embed="rId4"/>
                <a:stretch>
                  <a:fillRect l="-750" t="-1382" r="-1000" b="-50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2FD839-E100-4C16-8770-8538118BFB7D}"/>
                  </a:ext>
                </a:extLst>
              </p:cNvPr>
              <p:cNvSpPr/>
              <p:nvPr/>
            </p:nvSpPr>
            <p:spPr>
              <a:xfrm>
                <a:off x="76200" y="5703433"/>
                <a:ext cx="430290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open[v] is sorted and popped in decreasing order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𝑢𝐶𝑜𝑠𝑡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𝑢𝑣𝐶𝑜𝑠𝑡</m:t>
                    </m:r>
                  </m:oMath>
                </a14:m>
                <a:r>
                  <a:rPr lang="en-US" dirty="0"/>
                  <a:t>, cost of partial path to the source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2FD839-E100-4C16-8770-8538118BF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703433"/>
                <a:ext cx="4302907" cy="923330"/>
              </a:xfrm>
              <a:prstGeom prst="rect">
                <a:avLst/>
              </a:prstGeom>
              <a:blipFill>
                <a:blip r:embed="rId5"/>
                <a:stretch>
                  <a:fillRect l="-1277" t="-3974" b="-993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043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C9EDC2-4C9E-4D43-96D8-F4F076D7989D}"/>
              </a:ext>
            </a:extLst>
          </p:cNvPr>
          <p:cNvGrpSpPr/>
          <p:nvPr/>
        </p:nvGrpSpPr>
        <p:grpSpPr>
          <a:xfrm>
            <a:off x="5105400" y="749979"/>
            <a:ext cx="3323299" cy="1506832"/>
            <a:chOff x="4445031" y="804488"/>
            <a:chExt cx="4377787" cy="19849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EDA1D9-8D26-4CF2-81F9-8C17331F3211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B67294-621B-446B-932C-9B6D7475AC7F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2DF69A-EE5A-475E-B01A-FA1C9F39491A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9CAEAB-DA73-4A5D-BE28-0D499A16317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1D5C69-A1FD-44E4-B9BA-8B8677171005}"/>
                </a:ext>
              </a:extLst>
            </p:cNvPr>
            <p:cNvCxnSpPr>
              <a:stCxn id="5" idx="6"/>
              <a:endCxn id="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FCB7A9-BED8-4165-8285-D73DA926B096}"/>
                </a:ext>
              </a:extLst>
            </p:cNvPr>
            <p:cNvCxnSpPr>
              <a:stCxn id="5" idx="5"/>
              <a:endCxn id="1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546BE2-6E63-44D2-BFD2-698D9B98D976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  <a:endParaRPr lang="en-SE" sz="1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96CC56-8125-43D0-905D-FD878FB4406A}"/>
                </a:ext>
              </a:extLst>
            </p:cNvPr>
            <p:cNvCxnSpPr>
              <a:cxnSpLocks/>
              <a:endCxn id="1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692F52-3F3F-4EE7-8D94-3DF69EB22293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03CAF-C27D-4E42-8824-BADAE2927D24}"/>
                </a:ext>
              </a:extLst>
            </p:cNvPr>
            <p:cNvCxnSpPr>
              <a:cxnSpLocks/>
              <a:endCxn id="3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20EACE-12A7-48C1-B8E4-4D20C4E001FA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C22A64-01C4-47F9-8E41-E32097F58A44}"/>
                </a:ext>
              </a:extLst>
            </p:cNvPr>
            <p:cNvCxnSpPr>
              <a:cxnSpLocks/>
              <a:stCxn id="10" idx="5"/>
              <a:endCxn id="3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59619D-CB4A-4E2A-ABB2-EBC8C5E05CD9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</a:t>
              </a:r>
              <a:endParaRPr lang="en-SE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1FF1FB-C468-481F-AE03-8E3156C97220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AA796F-3AC7-4B26-B7AD-E64F59EBC847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84B6BCCB-DA09-49DB-AC51-4D0C3A59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3" y="-112202"/>
            <a:ext cx="8229600" cy="868362"/>
          </a:xfrm>
        </p:spPr>
        <p:txBody>
          <a:bodyPr/>
          <a:lstStyle/>
          <a:p>
            <a:r>
              <a:rPr lang="en-US" dirty="0"/>
              <a:t>A*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F4F8505-5367-4030-A6A4-4E2C7405CD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502330"/>
                  </p:ext>
                </p:extLst>
              </p:nvPr>
            </p:nvGraphicFramePr>
            <p:xfrm>
              <a:off x="533397" y="974444"/>
              <a:ext cx="3967444" cy="103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478436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cost-to-go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11.5 (&lt;22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11.5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F4F8505-5367-4030-A6A4-4E2C7405CD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502330"/>
                  </p:ext>
                </p:extLst>
              </p:nvPr>
            </p:nvGraphicFramePr>
            <p:xfrm>
              <a:off x="533397" y="974444"/>
              <a:ext cx="3967444" cy="103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78409" t="-1163" r="-94886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11.5 (&lt;22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11.5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326C9843-65E4-47F0-9F9E-0D5AAF1AD341}"/>
              </a:ext>
            </a:extLst>
          </p:cNvPr>
          <p:cNvGrpSpPr/>
          <p:nvPr/>
        </p:nvGrpSpPr>
        <p:grpSpPr>
          <a:xfrm>
            <a:off x="5109452" y="2675585"/>
            <a:ext cx="3323299" cy="1506832"/>
            <a:chOff x="4445031" y="804488"/>
            <a:chExt cx="4377787" cy="1984952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9A4828D-1364-4ED1-BD67-B87BE63530C2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45B6BF8-8496-4003-A25D-2D8FB1AB8CBE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883FDC1-00F6-4845-AC44-0EFE9A8BB074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25F2FF6-F18B-4DFC-8B4B-290ABA42F78A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53F7C35-CA2C-4682-8747-C6BA210C8031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F26E9AC-29AB-40E5-A082-7059784BA209}"/>
                </a:ext>
              </a:extLst>
            </p:cNvPr>
            <p:cNvCxnSpPr>
              <a:stCxn id="101" idx="5"/>
              <a:endCxn id="104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D1B428F-C4B0-44A7-99BF-975191227FD7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F0B3DFA-6AE6-4B8E-A69D-D740ECBA4A0B}"/>
                </a:ext>
              </a:extLst>
            </p:cNvPr>
            <p:cNvCxnSpPr>
              <a:cxnSpLocks/>
              <a:endCxn id="103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7C9739A-9B90-4A92-94B5-9FD1E63F138A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F8AEBB4-009F-4D37-927C-49FDA739F6DA}"/>
                </a:ext>
              </a:extLst>
            </p:cNvPr>
            <p:cNvCxnSpPr>
              <a:cxnSpLocks/>
              <a:endCxn id="11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775668A-EDA7-4FF7-94FE-E809FF454BF5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5F1962-741F-4F8A-A9A3-8CAE47CE2363}"/>
                </a:ext>
              </a:extLst>
            </p:cNvPr>
            <p:cNvCxnSpPr>
              <a:cxnSpLocks/>
              <a:stCxn id="103" idx="5"/>
              <a:endCxn id="11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62B203A-6673-4F64-8959-01AC52B99376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DA29ADB-EE24-47D6-A3B0-97C953BF78D2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644ADFB-AF28-448E-B845-45C05812355C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E8DE5EB-1816-4C1A-BBBB-92A9E8638954}"/>
              </a:ext>
            </a:extLst>
          </p:cNvPr>
          <p:cNvGrpSpPr/>
          <p:nvPr/>
        </p:nvGrpSpPr>
        <p:grpSpPr>
          <a:xfrm>
            <a:off x="5118193" y="4601190"/>
            <a:ext cx="3323299" cy="1506832"/>
            <a:chOff x="4445031" y="804488"/>
            <a:chExt cx="4377787" cy="198495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65CC2F8-0D90-4913-B7E0-0E0E7831FE33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32BCB56-F4C6-42BB-95EE-314446747C74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1A0BAFD-E0A8-4D38-A094-FE5C60654715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31D08F5-E65B-44A2-95CF-5C2F30CC9AD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CF4F2FC-DA59-4D19-8B19-D45D9644D020}"/>
                </a:ext>
              </a:extLst>
            </p:cNvPr>
            <p:cNvCxnSpPr>
              <a:stCxn id="118" idx="6"/>
              <a:endCxn id="11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CC92208-CBF3-40F3-B5D2-2135D3FC65B7}"/>
                </a:ext>
              </a:extLst>
            </p:cNvPr>
            <p:cNvCxnSpPr>
              <a:stCxn id="118" idx="5"/>
              <a:endCxn id="12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B192E03-25D1-4FAE-856C-2610462675CA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E51F1C0-BA53-439A-847D-420A82DE03AB}"/>
                </a:ext>
              </a:extLst>
            </p:cNvPr>
            <p:cNvCxnSpPr>
              <a:cxnSpLocks/>
              <a:endCxn id="12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2448CD5-4BC7-4B12-8A80-56847A6F6CEE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BA95E8C-4A27-43FF-A3FD-EFA213CD8EC8}"/>
                </a:ext>
              </a:extLst>
            </p:cNvPr>
            <p:cNvCxnSpPr>
              <a:cxnSpLocks/>
              <a:endCxn id="128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35EF15B-CE13-4317-A472-BCBEF078A1B0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G</a:t>
              </a:r>
              <a:endParaRPr lang="en-SE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078A75F-5F38-44F2-B669-9431C60D3438}"/>
                </a:ext>
              </a:extLst>
            </p:cNvPr>
            <p:cNvCxnSpPr>
              <a:cxnSpLocks/>
              <a:stCxn id="120" idx="5"/>
              <a:endCxn id="128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A0AC0B4-E94D-46CD-9A18-2AFF95275F18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48CBA9A-460F-4B77-A169-E614ECC906F3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08ED80-666E-40A0-B652-74CD4B6B812D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C29197-656B-4B07-AC01-9093E908BAE0}"/>
              </a:ext>
            </a:extLst>
          </p:cNvPr>
          <p:cNvSpPr txBox="1"/>
          <p:nvPr/>
        </p:nvSpPr>
        <p:spPr>
          <a:xfrm>
            <a:off x="434191" y="4004846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</a:t>
            </a:r>
            <a:endParaRPr lang="en-SE" sz="1600" dirty="0"/>
          </a:p>
        </p:txBody>
      </p:sp>
      <p:sp>
        <p:nvSpPr>
          <p:cNvPr id="152" name="Slide Number Placeholder 3">
            <a:extLst>
              <a:ext uri="{FF2B5EF4-FFF2-40B4-BE49-F238E27FC236}">
                <a16:creationId xmlns:a16="http://schemas.microsoft.com/office/drawing/2014/main" id="{B1E28125-BF72-4E11-88AE-4583A12B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">
                <a:extLst>
                  <a:ext uri="{FF2B5EF4-FFF2-40B4-BE49-F238E27FC236}">
                    <a16:creationId xmlns:a16="http://schemas.microsoft.com/office/drawing/2014/main" id="{EECF5F59-B664-4E85-B57D-10ACCB021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138252"/>
                  </p:ext>
                </p:extLst>
              </p:nvPr>
            </p:nvGraphicFramePr>
            <p:xfrm>
              <a:off x="533397" y="2756630"/>
              <a:ext cx="3967444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478436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cost-to-go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10.5 (&lt;12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22.5 (&lt;23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24.5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955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">
                <a:extLst>
                  <a:ext uri="{FF2B5EF4-FFF2-40B4-BE49-F238E27FC236}">
                    <a16:creationId xmlns:a16="http://schemas.microsoft.com/office/drawing/2014/main" id="{EECF5F59-B664-4E85-B57D-10ACCB021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138252"/>
                  </p:ext>
                </p:extLst>
              </p:nvPr>
            </p:nvGraphicFramePr>
            <p:xfrm>
              <a:off x="533397" y="2756630"/>
              <a:ext cx="3967444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78409" t="-2353" r="-94886" b="-2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10.5 (&lt;12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20.5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22.5 (&lt;23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24.5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955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175C358E-5247-46AB-8744-04B5004C91F5}"/>
              </a:ext>
            </a:extLst>
          </p:cNvPr>
          <p:cNvSpPr txBox="1"/>
          <p:nvPr/>
        </p:nvSpPr>
        <p:spPr>
          <a:xfrm>
            <a:off x="434191" y="5909846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S, C</a:t>
            </a:r>
            <a:endParaRPr lang="en-S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le 5">
                <a:extLst>
                  <a:ext uri="{FF2B5EF4-FFF2-40B4-BE49-F238E27FC236}">
                    <a16:creationId xmlns:a16="http://schemas.microsoft.com/office/drawing/2014/main" id="{3BB394EE-2E6E-4BB7-8701-51F02E1A99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430579"/>
                  </p:ext>
                </p:extLst>
              </p:nvPr>
            </p:nvGraphicFramePr>
            <p:xfrm>
              <a:off x="533397" y="4572000"/>
              <a:ext cx="3967444" cy="140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478436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cost-to-go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 (exact)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22.5 (&lt;23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24.5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955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le 5">
                <a:extLst>
                  <a:ext uri="{FF2B5EF4-FFF2-40B4-BE49-F238E27FC236}">
                    <a16:creationId xmlns:a16="http://schemas.microsoft.com/office/drawing/2014/main" id="{3BB394EE-2E6E-4BB7-8701-51F02E1A99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3430579"/>
                  </p:ext>
                </p:extLst>
              </p:nvPr>
            </p:nvGraphicFramePr>
            <p:xfrm>
              <a:off x="533397" y="4572000"/>
              <a:ext cx="3967444" cy="140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78409" t="-2353" r="-94886" b="-18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 (exact)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22.5 (&lt;23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24.5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955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2F1923-0B10-4AFB-AAA6-516DB900F3B1}"/>
                  </a:ext>
                </a:extLst>
              </p:cNvPr>
              <p:cNvSpPr txBox="1"/>
              <p:nvPr/>
            </p:nvSpPr>
            <p:spPr>
              <a:xfrm>
                <a:off x="434191" y="6211669"/>
                <a:ext cx="42449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extractPath() yields the shortest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with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10+12=22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2F1923-0B10-4AFB-AAA6-516DB900F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91" y="6211669"/>
                <a:ext cx="4244970" cy="646331"/>
              </a:xfrm>
              <a:prstGeom prst="rect">
                <a:avLst/>
              </a:prstGeom>
              <a:blipFill>
                <a:blip r:embed="rId5"/>
                <a:stretch>
                  <a:fillRect l="-1148" t="-5660" b="-1415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F8A19A-D9EF-48D8-A0F5-EF4C79C38257}"/>
                  </a:ext>
                </a:extLst>
              </p:cNvPr>
              <p:cNvSpPr/>
              <p:nvPr/>
            </p:nvSpPr>
            <p:spPr>
              <a:xfrm>
                <a:off x="4509436" y="1245782"/>
                <a:ext cx="1433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=11.5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F8A19A-D9EF-48D8-A0F5-EF4C79C38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436" y="1245782"/>
                <a:ext cx="14330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9F04023-B769-4F3F-B196-6497233B3421}"/>
                  </a:ext>
                </a:extLst>
              </p:cNvPr>
              <p:cNvSpPr/>
              <p:nvPr/>
            </p:nvSpPr>
            <p:spPr>
              <a:xfrm>
                <a:off x="5568202" y="2331060"/>
                <a:ext cx="1454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=22.5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9F04023-B769-4F3F-B196-6497233B3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202" y="2331060"/>
                <a:ext cx="14548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2998CFA-C1DD-4320-A5FC-0E69D879FE47}"/>
                  </a:ext>
                </a:extLst>
              </p:cNvPr>
              <p:cNvSpPr/>
              <p:nvPr/>
            </p:nvSpPr>
            <p:spPr>
              <a:xfrm>
                <a:off x="6286690" y="3352883"/>
                <a:ext cx="1454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2998CFA-C1DD-4320-A5FC-0E69D879F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690" y="3352883"/>
                <a:ext cx="14547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0FC30F-9A39-4286-A10E-B362DD88D529}"/>
                  </a:ext>
                </a:extLst>
              </p:cNvPr>
              <p:cNvSpPr/>
              <p:nvPr/>
            </p:nvSpPr>
            <p:spPr>
              <a:xfrm>
                <a:off x="5623902" y="4233266"/>
                <a:ext cx="1454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=22.5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0FC30F-9A39-4286-A10E-B362DD88D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902" y="4233266"/>
                <a:ext cx="14548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BBBA117E-B437-4C05-96B5-70754B6583B8}"/>
              </a:ext>
            </a:extLst>
          </p:cNvPr>
          <p:cNvSpPr txBox="1"/>
          <p:nvPr/>
        </p:nvSpPr>
        <p:spPr>
          <a:xfrm>
            <a:off x="441940" y="4201156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1593761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C9EDC2-4C9E-4D43-96D8-F4F076D7989D}"/>
              </a:ext>
            </a:extLst>
          </p:cNvPr>
          <p:cNvGrpSpPr/>
          <p:nvPr/>
        </p:nvGrpSpPr>
        <p:grpSpPr>
          <a:xfrm>
            <a:off x="5105400" y="749979"/>
            <a:ext cx="3323299" cy="1506832"/>
            <a:chOff x="4445031" y="804488"/>
            <a:chExt cx="4377787" cy="19849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EDA1D9-8D26-4CF2-81F9-8C17331F3211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B67294-621B-446B-932C-9B6D7475AC7F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2DF69A-EE5A-475E-B01A-FA1C9F39491A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9CAEAB-DA73-4A5D-BE28-0D499A16317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1D5C69-A1FD-44E4-B9BA-8B8677171005}"/>
                </a:ext>
              </a:extLst>
            </p:cNvPr>
            <p:cNvCxnSpPr>
              <a:stCxn id="5" idx="6"/>
              <a:endCxn id="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FCB7A9-BED8-4165-8285-D73DA926B096}"/>
                </a:ext>
              </a:extLst>
            </p:cNvPr>
            <p:cNvCxnSpPr>
              <a:stCxn id="5" idx="5"/>
              <a:endCxn id="1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546BE2-6E63-44D2-BFD2-698D9B98D976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  <a:endParaRPr lang="en-SE" sz="1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96CC56-8125-43D0-905D-FD878FB4406A}"/>
                </a:ext>
              </a:extLst>
            </p:cNvPr>
            <p:cNvCxnSpPr>
              <a:cxnSpLocks/>
              <a:endCxn id="1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692F52-3F3F-4EE7-8D94-3DF69EB22293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C03CAF-C27D-4E42-8824-BADAE2927D24}"/>
                </a:ext>
              </a:extLst>
            </p:cNvPr>
            <p:cNvCxnSpPr>
              <a:cxnSpLocks/>
              <a:endCxn id="3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20EACE-12A7-48C1-B8E4-4D20C4E001FA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C22A64-01C4-47F9-8E41-E32097F58A44}"/>
                </a:ext>
              </a:extLst>
            </p:cNvPr>
            <p:cNvCxnSpPr>
              <a:cxnSpLocks/>
              <a:stCxn id="10" idx="5"/>
              <a:endCxn id="3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59619D-CB4A-4E2A-ABB2-EBC8C5E05CD9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</a:t>
              </a:r>
              <a:endParaRPr lang="en-SE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1FF1FB-C468-481F-AE03-8E3156C97220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AA796F-3AC7-4B26-B7AD-E64F59EBC847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84B6BCCB-DA09-49DB-AC51-4D0C3A59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3" y="-112202"/>
            <a:ext cx="8229600" cy="868362"/>
          </a:xfrm>
        </p:spPr>
        <p:txBody>
          <a:bodyPr/>
          <a:lstStyle/>
          <a:p>
            <a:r>
              <a:rPr lang="en-US" sz="3600" dirty="0"/>
              <a:t>A* Example w Inadmissible Heuristic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F4F8505-5367-4030-A6A4-4E2C7405CD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397" y="974444"/>
              <a:ext cx="3967444" cy="103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478436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cost-to-go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11.5 (&lt;22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11.5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F4F8505-5367-4030-A6A4-4E2C7405CD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397" y="974444"/>
              <a:ext cx="3967444" cy="1036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78409" t="-1163" r="-94886" b="-1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11.5 (&lt;22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11.5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326C9843-65E4-47F0-9F9E-0D5AAF1AD341}"/>
              </a:ext>
            </a:extLst>
          </p:cNvPr>
          <p:cNvGrpSpPr/>
          <p:nvPr/>
        </p:nvGrpSpPr>
        <p:grpSpPr>
          <a:xfrm>
            <a:off x="5109452" y="2675585"/>
            <a:ext cx="3323299" cy="1506832"/>
            <a:chOff x="4445031" y="804488"/>
            <a:chExt cx="4377787" cy="1984952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9A4828D-1364-4ED1-BD67-B87BE63530C2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45B6BF8-8496-4003-A25D-2D8FB1AB8CBE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883FDC1-00F6-4845-AC44-0EFE9A8BB074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25F2FF6-F18B-4DFC-8B4B-290ABA42F78A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53F7C35-CA2C-4682-8747-C6BA210C8031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F26E9AC-29AB-40E5-A082-7059784BA209}"/>
                </a:ext>
              </a:extLst>
            </p:cNvPr>
            <p:cNvCxnSpPr>
              <a:stCxn id="101" idx="5"/>
              <a:endCxn id="104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D1B428F-C4B0-44A7-99BF-975191227FD7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F0B3DFA-6AE6-4B8E-A69D-D740ECBA4A0B}"/>
                </a:ext>
              </a:extLst>
            </p:cNvPr>
            <p:cNvCxnSpPr>
              <a:cxnSpLocks/>
              <a:endCxn id="103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7C9739A-9B90-4A92-94B5-9FD1E63F138A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  <a:endParaRPr lang="en-SE" sz="1400" dirty="0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F8AEBB4-009F-4D37-927C-49FDA739F6DA}"/>
                </a:ext>
              </a:extLst>
            </p:cNvPr>
            <p:cNvCxnSpPr>
              <a:cxnSpLocks/>
              <a:endCxn id="111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775668A-EDA7-4FF7-94FE-E809FF454BF5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5F1962-741F-4F8A-A9A3-8CAE47CE2363}"/>
                </a:ext>
              </a:extLst>
            </p:cNvPr>
            <p:cNvCxnSpPr>
              <a:cxnSpLocks/>
              <a:stCxn id="103" idx="5"/>
              <a:endCxn id="111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62B203A-6673-4F64-8959-01AC52B99376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DA29ADB-EE24-47D6-A3B0-97C953BF78D2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644ADFB-AF28-448E-B845-45C05812355C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E8DE5EB-1816-4C1A-BBBB-92A9E8638954}"/>
              </a:ext>
            </a:extLst>
          </p:cNvPr>
          <p:cNvGrpSpPr/>
          <p:nvPr/>
        </p:nvGrpSpPr>
        <p:grpSpPr>
          <a:xfrm>
            <a:off x="5118193" y="4601190"/>
            <a:ext cx="3323299" cy="1506832"/>
            <a:chOff x="4445031" y="804488"/>
            <a:chExt cx="4377787" cy="1984952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65CC2F8-0D90-4913-B7E0-0E0E7831FE33}"/>
                </a:ext>
              </a:extLst>
            </p:cNvPr>
            <p:cNvSpPr/>
            <p:nvPr/>
          </p:nvSpPr>
          <p:spPr bwMode="auto">
            <a:xfrm>
              <a:off x="4445031" y="804488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S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32BCB56-F4C6-42BB-95EE-314446747C74}"/>
                </a:ext>
              </a:extLst>
            </p:cNvPr>
            <p:cNvSpPr/>
            <p:nvPr/>
          </p:nvSpPr>
          <p:spPr bwMode="auto">
            <a:xfrm>
              <a:off x="5588031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A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1A0BAFD-E0A8-4D38-A094-FE5C60654715}"/>
                </a:ext>
              </a:extLst>
            </p:cNvPr>
            <p:cNvSpPr/>
            <p:nvPr/>
          </p:nvSpPr>
          <p:spPr bwMode="auto">
            <a:xfrm>
              <a:off x="6951525" y="804488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B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31D08F5-E65B-44A2-95CF-5C2F30CC9AD4}"/>
                </a:ext>
              </a:extLst>
            </p:cNvPr>
            <p:cNvSpPr/>
            <p:nvPr/>
          </p:nvSpPr>
          <p:spPr bwMode="auto">
            <a:xfrm>
              <a:off x="5969031" y="2103640"/>
              <a:ext cx="685800" cy="685800"/>
            </a:xfrm>
            <a:prstGeom prst="ellips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FF3300"/>
                  </a:solidFill>
                  <a:effectLst/>
                  <a:latin typeface="Arial" charset="0"/>
                </a:rPr>
                <a:t>C</a:t>
              </a:r>
              <a:endParaRPr kumimoji="0" lang="en-SE" sz="1400" b="0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CF4F2FC-DA59-4D19-8B19-D45D9644D020}"/>
                </a:ext>
              </a:extLst>
            </p:cNvPr>
            <p:cNvCxnSpPr>
              <a:stCxn id="118" idx="6"/>
              <a:endCxn id="119" idx="2"/>
            </p:cNvCxnSpPr>
            <p:nvPr/>
          </p:nvCxnSpPr>
          <p:spPr bwMode="auto">
            <a:xfrm>
              <a:off x="5130831" y="1147388"/>
              <a:ext cx="4572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CC92208-CBF3-40F3-B5D2-2135D3FC65B7}"/>
                </a:ext>
              </a:extLst>
            </p:cNvPr>
            <p:cNvCxnSpPr>
              <a:stCxn id="118" idx="5"/>
              <a:endCxn id="121" idx="1"/>
            </p:cNvCxnSpPr>
            <p:nvPr/>
          </p:nvCxnSpPr>
          <p:spPr bwMode="auto">
            <a:xfrm>
              <a:off x="5030398" y="1389855"/>
              <a:ext cx="1039066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B192E03-25D1-4FAE-856C-2610462675CA}"/>
                </a:ext>
              </a:extLst>
            </p:cNvPr>
            <p:cNvSpPr txBox="1"/>
            <p:nvPr/>
          </p:nvSpPr>
          <p:spPr>
            <a:xfrm>
              <a:off x="5202977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E51F1C0-BA53-439A-847D-420A82DE03AB}"/>
                </a:ext>
              </a:extLst>
            </p:cNvPr>
            <p:cNvCxnSpPr>
              <a:cxnSpLocks/>
              <a:endCxn id="120" idx="2"/>
            </p:cNvCxnSpPr>
            <p:nvPr/>
          </p:nvCxnSpPr>
          <p:spPr bwMode="auto">
            <a:xfrm>
              <a:off x="6265725" y="1147388"/>
              <a:ext cx="685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2448CD5-4BC7-4B12-8A80-56847A6F6CEE}"/>
                </a:ext>
              </a:extLst>
            </p:cNvPr>
            <p:cNvSpPr txBox="1"/>
            <p:nvPr/>
          </p:nvSpPr>
          <p:spPr>
            <a:xfrm>
              <a:off x="6452172" y="825975"/>
              <a:ext cx="374182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3300"/>
                  </a:solidFill>
                </a:rPr>
                <a:t>3</a:t>
              </a:r>
              <a:endParaRPr lang="en-SE" sz="1400" dirty="0">
                <a:solidFill>
                  <a:srgbClr val="FF3300"/>
                </a:solidFill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BA95E8C-4A27-43FF-A3FD-EFA213CD8EC8}"/>
                </a:ext>
              </a:extLst>
            </p:cNvPr>
            <p:cNvCxnSpPr>
              <a:cxnSpLocks/>
              <a:endCxn id="128" idx="2"/>
            </p:cNvCxnSpPr>
            <p:nvPr/>
          </p:nvCxnSpPr>
          <p:spPr bwMode="auto">
            <a:xfrm>
              <a:off x="6650778" y="2446540"/>
              <a:ext cx="148624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35EF15B-CE13-4317-A472-BCBEF078A1B0}"/>
                </a:ext>
              </a:extLst>
            </p:cNvPr>
            <p:cNvSpPr/>
            <p:nvPr/>
          </p:nvSpPr>
          <p:spPr bwMode="auto">
            <a:xfrm>
              <a:off x="8137018" y="2103640"/>
              <a:ext cx="685800" cy="685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G</a:t>
              </a:r>
              <a:endParaRPr lang="en-SE" sz="20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078A75F-5F38-44F2-B669-9431C60D3438}"/>
                </a:ext>
              </a:extLst>
            </p:cNvPr>
            <p:cNvCxnSpPr>
              <a:cxnSpLocks/>
              <a:stCxn id="120" idx="5"/>
              <a:endCxn id="128" idx="1"/>
            </p:cNvCxnSpPr>
            <p:nvPr/>
          </p:nvCxnSpPr>
          <p:spPr bwMode="auto">
            <a:xfrm>
              <a:off x="7536892" y="1389855"/>
              <a:ext cx="700559" cy="81421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A0AC0B4-E94D-46CD-9A18-2AFF95275F18}"/>
                </a:ext>
              </a:extLst>
            </p:cNvPr>
            <p:cNvSpPr txBox="1"/>
            <p:nvPr/>
          </p:nvSpPr>
          <p:spPr>
            <a:xfrm>
              <a:off x="5489786" y="15480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10</a:t>
              </a:r>
              <a:endParaRPr lang="en-SE" sz="1400" dirty="0">
                <a:solidFill>
                  <a:srgbClr val="FF0000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48CBA9A-460F-4B77-A169-E614ECC906F3}"/>
                </a:ext>
              </a:extLst>
            </p:cNvPr>
            <p:cNvSpPr txBox="1"/>
            <p:nvPr/>
          </p:nvSpPr>
          <p:spPr>
            <a:xfrm>
              <a:off x="7095746" y="2099888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</a:t>
              </a:r>
              <a:endParaRPr lang="en-SE" sz="14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08ED80-666E-40A0-B652-74CD4B6B812D}"/>
                </a:ext>
              </a:extLst>
            </p:cNvPr>
            <p:cNvSpPr txBox="1"/>
            <p:nvPr/>
          </p:nvSpPr>
          <p:spPr>
            <a:xfrm>
              <a:off x="7768330" y="1487783"/>
              <a:ext cx="505103" cy="40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  <a:endParaRPr lang="en-SE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C29197-656B-4B07-AC01-9093E908BAE0}"/>
              </a:ext>
            </a:extLst>
          </p:cNvPr>
          <p:cNvSpPr txBox="1"/>
          <p:nvPr/>
        </p:nvSpPr>
        <p:spPr>
          <a:xfrm>
            <a:off x="434191" y="4004846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</a:t>
            </a:r>
            <a:endParaRPr lang="en-SE" sz="1600" dirty="0"/>
          </a:p>
        </p:txBody>
      </p:sp>
      <p:sp>
        <p:nvSpPr>
          <p:cNvPr id="152" name="Slide Number Placeholder 3">
            <a:extLst>
              <a:ext uri="{FF2B5EF4-FFF2-40B4-BE49-F238E27FC236}">
                <a16:creationId xmlns:a16="http://schemas.microsoft.com/office/drawing/2014/main" id="{B1E28125-BF72-4E11-88AE-4583A12B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">
                <a:extLst>
                  <a:ext uri="{FF2B5EF4-FFF2-40B4-BE49-F238E27FC236}">
                    <a16:creationId xmlns:a16="http://schemas.microsoft.com/office/drawing/2014/main" id="{EECF5F59-B664-4E85-B57D-10ACCB021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6887421"/>
                  </p:ext>
                </p:extLst>
              </p:nvPr>
            </p:nvGraphicFramePr>
            <p:xfrm>
              <a:off x="533397" y="2756630"/>
              <a:ext cx="3967444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478436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cost-to-go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15.5 (&gt;12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22.5 (&lt;23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24.5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955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">
                <a:extLst>
                  <a:ext uri="{FF2B5EF4-FFF2-40B4-BE49-F238E27FC236}">
                    <a16:creationId xmlns:a16="http://schemas.microsoft.com/office/drawing/2014/main" id="{EECF5F59-B664-4E85-B57D-10ACCB021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6887421"/>
                  </p:ext>
                </p:extLst>
              </p:nvPr>
            </p:nvGraphicFramePr>
            <p:xfrm>
              <a:off x="533397" y="2756630"/>
              <a:ext cx="3967444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78409" t="-2353" r="-94886" b="-2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15.5 (&gt;12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22.5 (&lt;23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24.5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955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175C358E-5247-46AB-8744-04B5004C91F5}"/>
              </a:ext>
            </a:extLst>
          </p:cNvPr>
          <p:cNvSpPr txBox="1"/>
          <p:nvPr/>
        </p:nvSpPr>
        <p:spPr>
          <a:xfrm>
            <a:off x="434191" y="5909846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S, C</a:t>
            </a:r>
            <a:endParaRPr lang="en-S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le 5">
                <a:extLst>
                  <a:ext uri="{FF2B5EF4-FFF2-40B4-BE49-F238E27FC236}">
                    <a16:creationId xmlns:a16="http://schemas.microsoft.com/office/drawing/2014/main" id="{3BB394EE-2E6E-4BB7-8701-51F02E1A99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7108135"/>
                  </p:ext>
                </p:extLst>
              </p:nvPr>
            </p:nvGraphicFramePr>
            <p:xfrm>
              <a:off x="533397" y="4572000"/>
              <a:ext cx="3967444" cy="140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478436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cost-to-go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5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19.5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24.5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15.5 (&gt;12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955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le 5">
                <a:extLst>
                  <a:ext uri="{FF2B5EF4-FFF2-40B4-BE49-F238E27FC236}">
                    <a16:creationId xmlns:a16="http://schemas.microsoft.com/office/drawing/2014/main" id="{3BB394EE-2E6E-4BB7-8701-51F02E1A99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7108135"/>
                  </p:ext>
                </p:extLst>
              </p:nvPr>
            </p:nvGraphicFramePr>
            <p:xfrm>
              <a:off x="533397" y="4572000"/>
              <a:ext cx="3967444" cy="140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4"/>
                          <a:stretch>
                            <a:fillRect l="-178409" t="-2353" r="-94886" b="-18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5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19.5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24.5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15.5 (&gt;12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955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CCDB910-7498-4317-A94D-F910B1AEEB71}"/>
                  </a:ext>
                </a:extLst>
              </p:cNvPr>
              <p:cNvSpPr/>
              <p:nvPr/>
            </p:nvSpPr>
            <p:spPr>
              <a:xfrm>
                <a:off x="5568202" y="2331060"/>
                <a:ext cx="1454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=22.5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CCDB910-7498-4317-A94D-F910B1AEE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202" y="2331060"/>
                <a:ext cx="14548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22FC480-6C1F-4F05-8417-D717BA342F20}"/>
                  </a:ext>
                </a:extLst>
              </p:cNvPr>
              <p:cNvSpPr/>
              <p:nvPr/>
            </p:nvSpPr>
            <p:spPr>
              <a:xfrm>
                <a:off x="6286690" y="3352883"/>
                <a:ext cx="1454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22FC480-6C1F-4F05-8417-D717BA342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690" y="3352883"/>
                <a:ext cx="14547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1D1B228-7F06-43CC-BEB8-7F6E33EA377D}"/>
                  </a:ext>
                </a:extLst>
              </p:cNvPr>
              <p:cNvSpPr/>
              <p:nvPr/>
            </p:nvSpPr>
            <p:spPr>
              <a:xfrm>
                <a:off x="6247650" y="5251334"/>
                <a:ext cx="1454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1D1B228-7F06-43CC-BEB8-7F6E33EA3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650" y="5251334"/>
                <a:ext cx="14547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192E3DD-35E9-4EEC-803F-A165B7855333}"/>
                  </a:ext>
                </a:extLst>
              </p:cNvPr>
              <p:cNvSpPr/>
              <p:nvPr/>
            </p:nvSpPr>
            <p:spPr>
              <a:xfrm>
                <a:off x="6616587" y="4260619"/>
                <a:ext cx="1454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=19.5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192E3DD-35E9-4EEC-803F-A165B7855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7" y="4260619"/>
                <a:ext cx="14547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8F9E9DC-4B5F-449B-B484-6CCF881D746F}"/>
              </a:ext>
            </a:extLst>
          </p:cNvPr>
          <p:cNvSpPr txBox="1"/>
          <p:nvPr/>
        </p:nvSpPr>
        <p:spPr>
          <a:xfrm>
            <a:off x="441940" y="4201156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</a:t>
            </a:r>
            <a:endParaRPr lang="en-S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0794673-34C6-4EE1-9DBB-37F85C3C062C}"/>
                  </a:ext>
                </a:extLst>
              </p:cNvPr>
              <p:cNvSpPr/>
              <p:nvPr/>
            </p:nvSpPr>
            <p:spPr>
              <a:xfrm>
                <a:off x="4509436" y="1245782"/>
                <a:ext cx="1433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=11.5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0794673-34C6-4EE1-9DBB-37F85C3C0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436" y="1245782"/>
                <a:ext cx="14330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70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/>
          </a:bodyPr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3886200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0EDA1D9-8D26-4CF2-81F9-8C17331F3211}"/>
              </a:ext>
            </a:extLst>
          </p:cNvPr>
          <p:cNvSpPr/>
          <p:nvPr/>
        </p:nvSpPr>
        <p:spPr bwMode="auto">
          <a:xfrm>
            <a:off x="5105400" y="749979"/>
            <a:ext cx="520610" cy="52061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rPr>
              <a:t>S</a:t>
            </a:r>
            <a:endParaRPr kumimoji="0" lang="en-SE" sz="1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B67294-621B-446B-932C-9B6D7475AC7F}"/>
              </a:ext>
            </a:extLst>
          </p:cNvPr>
          <p:cNvSpPr/>
          <p:nvPr/>
        </p:nvSpPr>
        <p:spPr bwMode="auto">
          <a:xfrm>
            <a:off x="5973083" y="749979"/>
            <a:ext cx="520610" cy="52061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rPr>
              <a:t>A</a:t>
            </a:r>
            <a:endParaRPr kumimoji="0" lang="en-SE" sz="1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2DF69A-EE5A-475E-B01A-FA1C9F39491A}"/>
              </a:ext>
            </a:extLst>
          </p:cNvPr>
          <p:cNvSpPr/>
          <p:nvPr/>
        </p:nvSpPr>
        <p:spPr bwMode="auto">
          <a:xfrm>
            <a:off x="7008149" y="749979"/>
            <a:ext cx="520610" cy="52061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rPr>
              <a:t>B</a:t>
            </a:r>
            <a:endParaRPr kumimoji="0" lang="en-SE" sz="1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9CAEAB-DA73-4A5D-BE28-0D499A163174}"/>
              </a:ext>
            </a:extLst>
          </p:cNvPr>
          <p:cNvSpPr/>
          <p:nvPr/>
        </p:nvSpPr>
        <p:spPr bwMode="auto">
          <a:xfrm>
            <a:off x="6262310" y="1736201"/>
            <a:ext cx="520610" cy="52061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C</a:t>
            </a:r>
            <a:endParaRPr kumimoji="0" lang="en-SE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1D5C69-A1FD-44E4-B9BA-8B8677171005}"/>
              </a:ext>
            </a:extLst>
          </p:cNvPr>
          <p:cNvCxnSpPr>
            <a:stCxn id="5" idx="6"/>
            <a:endCxn id="9" idx="2"/>
          </p:cNvCxnSpPr>
          <p:nvPr/>
        </p:nvCxnSpPr>
        <p:spPr bwMode="auto">
          <a:xfrm>
            <a:off x="5626010" y="1010284"/>
            <a:ext cx="347073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FCB7A9-BED8-4165-8285-D73DA926B096}"/>
              </a:ext>
            </a:extLst>
          </p:cNvPr>
          <p:cNvCxnSpPr>
            <a:stCxn id="5" idx="5"/>
            <a:endCxn id="11" idx="1"/>
          </p:cNvCxnSpPr>
          <p:nvPr/>
        </p:nvCxnSpPr>
        <p:spPr bwMode="auto">
          <a:xfrm>
            <a:off x="5549768" y="1194347"/>
            <a:ext cx="788784" cy="618095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546BE2-6E63-44D2-BFD2-698D9B98D976}"/>
              </a:ext>
            </a:extLst>
          </p:cNvPr>
          <p:cNvSpPr txBox="1"/>
          <p:nvPr/>
        </p:nvSpPr>
        <p:spPr>
          <a:xfrm>
            <a:off x="5638710" y="7343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endParaRPr lang="en-SE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96CC56-8125-43D0-905D-FD878FB4406A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>
            <a:off x="6487539" y="1010284"/>
            <a:ext cx="52061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4692F52-3F3F-4EE7-8D94-3DF69EB22293}"/>
              </a:ext>
            </a:extLst>
          </p:cNvPr>
          <p:cNvSpPr txBox="1"/>
          <p:nvPr/>
        </p:nvSpPr>
        <p:spPr>
          <a:xfrm>
            <a:off x="6587008" y="7343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endParaRPr lang="en-SE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C03CAF-C27D-4E42-8824-BADAE2927D24}"/>
              </a:ext>
            </a:extLst>
          </p:cNvPr>
          <p:cNvCxnSpPr>
            <a:cxnSpLocks/>
            <a:endCxn id="31" idx="2"/>
          </p:cNvCxnSpPr>
          <p:nvPr/>
        </p:nvCxnSpPr>
        <p:spPr bwMode="auto">
          <a:xfrm>
            <a:off x="6779843" y="1996506"/>
            <a:ext cx="11282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820EACE-12A7-48C1-B8E4-4D20C4E001FA}"/>
              </a:ext>
            </a:extLst>
          </p:cNvPr>
          <p:cNvSpPr/>
          <p:nvPr/>
        </p:nvSpPr>
        <p:spPr bwMode="auto">
          <a:xfrm>
            <a:off x="7908089" y="1736201"/>
            <a:ext cx="520610" cy="52061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rgbClr val="FF3300"/>
                </a:solidFill>
              </a:rPr>
              <a:t>G</a:t>
            </a:r>
            <a:endParaRPr lang="en-SE" sz="2000" dirty="0">
              <a:solidFill>
                <a:srgbClr val="FF33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C22A64-01C4-47F9-8E41-E32097F58A44}"/>
              </a:ext>
            </a:extLst>
          </p:cNvPr>
          <p:cNvCxnSpPr>
            <a:cxnSpLocks/>
            <a:stCxn id="10" idx="5"/>
            <a:endCxn id="31" idx="1"/>
          </p:cNvCxnSpPr>
          <p:nvPr/>
        </p:nvCxnSpPr>
        <p:spPr bwMode="auto">
          <a:xfrm>
            <a:off x="7452517" y="1194347"/>
            <a:ext cx="531814" cy="61809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259619D-CB4A-4E2A-ABB2-EBC8C5E05CD9}"/>
              </a:ext>
            </a:extLst>
          </p:cNvPr>
          <p:cNvSpPr txBox="1"/>
          <p:nvPr/>
        </p:nvSpPr>
        <p:spPr>
          <a:xfrm>
            <a:off x="5898502" y="13144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  <a:endParaRPr lang="en-S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FF1FB-C468-481F-AE03-8E3156C97220}"/>
              </a:ext>
            </a:extLst>
          </p:cNvPr>
          <p:cNvSpPr txBox="1"/>
          <p:nvPr/>
        </p:nvSpPr>
        <p:spPr>
          <a:xfrm>
            <a:off x="7117631" y="17333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</a:t>
            </a:r>
            <a:endParaRPr lang="en-SE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AA796F-3AC7-4B26-B7AD-E64F59EBC847}"/>
              </a:ext>
            </a:extLst>
          </p:cNvPr>
          <p:cNvSpPr txBox="1"/>
          <p:nvPr/>
        </p:nvSpPr>
        <p:spPr>
          <a:xfrm>
            <a:off x="7628208" y="126868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</a:t>
            </a:r>
            <a:endParaRPr lang="en-SE" sz="1400" dirty="0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84B6BCCB-DA09-49DB-AC51-4D0C3A59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23" y="-112202"/>
            <a:ext cx="8229600" cy="868362"/>
          </a:xfrm>
        </p:spPr>
        <p:txBody>
          <a:bodyPr/>
          <a:lstStyle/>
          <a:p>
            <a:r>
              <a:rPr lang="en-US" sz="3600" dirty="0"/>
              <a:t>A* Example w Inadmissible Heuristic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F4F8505-5367-4030-A6A4-4E2C7405CD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5410350"/>
                  </p:ext>
                </p:extLst>
              </p:nvPr>
            </p:nvGraphicFramePr>
            <p:xfrm>
              <a:off x="513202" y="688218"/>
              <a:ext cx="3967444" cy="140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478436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cost-to-go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 (exact)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15.5 (&gt;12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56968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F4F8505-5367-4030-A6A4-4E2C7405CD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5410350"/>
                  </p:ext>
                </p:extLst>
              </p:nvPr>
            </p:nvGraphicFramePr>
            <p:xfrm>
              <a:off x="513202" y="688218"/>
              <a:ext cx="3967444" cy="1407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1861">
                      <a:extLst>
                        <a:ext uri="{9D8B030D-6E8A-4147-A177-3AD203B41FA5}">
                          <a16:colId xmlns:a16="http://schemas.microsoft.com/office/drawing/2014/main" val="2636837313"/>
                        </a:ext>
                      </a:extLst>
                    </a:gridCol>
                    <a:gridCol w="913142">
                      <a:extLst>
                        <a:ext uri="{9D8B030D-6E8A-4147-A177-3AD203B41FA5}">
                          <a16:colId xmlns:a16="http://schemas.microsoft.com/office/drawing/2014/main" val="2972759617"/>
                        </a:ext>
                      </a:extLst>
                    </a:gridCol>
                    <a:gridCol w="1070580">
                      <a:extLst>
                        <a:ext uri="{9D8B030D-6E8A-4147-A177-3AD203B41FA5}">
                          <a16:colId xmlns:a16="http://schemas.microsoft.com/office/drawing/2014/main" val="653925069"/>
                        </a:ext>
                      </a:extLst>
                    </a:gridCol>
                    <a:gridCol w="991861">
                      <a:extLst>
                        <a:ext uri="{9D8B030D-6E8A-4147-A177-3AD203B41FA5}">
                          <a16:colId xmlns:a16="http://schemas.microsoft.com/office/drawing/2014/main" val="102581887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Node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Cost to S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178409" t="-1176" r="-94886" b="-18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Est. total cost</a:t>
                          </a:r>
                          <a:endParaRPr lang="en-SE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 (exact)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819615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10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15.5 (&gt;12 actual)</a:t>
                          </a:r>
                          <a:endParaRPr lang="en-S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25.5</a:t>
                          </a:r>
                          <a:endParaRPr lang="en-S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56968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2" name="Slide Number Placeholder 3">
            <a:extLst>
              <a:ext uri="{FF2B5EF4-FFF2-40B4-BE49-F238E27FC236}">
                <a16:creationId xmlns:a16="http://schemas.microsoft.com/office/drawing/2014/main" id="{B1E28125-BF72-4E11-88AE-4583A12B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97A021B-8CBF-422A-A259-949048B28574}"/>
                  </a:ext>
                </a:extLst>
              </p:cNvPr>
              <p:cNvSpPr/>
              <p:nvPr/>
            </p:nvSpPr>
            <p:spPr>
              <a:xfrm>
                <a:off x="6132876" y="1391798"/>
                <a:ext cx="1454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=15.5</m:t>
                    </m:r>
                  </m:oMath>
                </a14:m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97A021B-8CBF-422A-A259-949048B28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876" y="1391798"/>
                <a:ext cx="14547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FF97D01F-1660-484B-B1B4-844823FAF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41" y="2464346"/>
                <a:ext cx="8229600" cy="454605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extractPath() yields the shortest path to goal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length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2+3+20=25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It is incorrect, due to overestimation of the cost-to-go from node C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=15.5&gt;12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After finding the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length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we INCORRECTLY ignore the other path through C since its est. total cost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more than 25.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With an admissible heuristic like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=10.5&lt;12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We either directly find the correct shortest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length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10+12=22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CORRECLY ignore the other path through A, B (as shown earlier),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Or we find the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length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(due to even stronger underestimation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 but then we must continue to expand node C to find the correct shortest path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since its est. total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=20.5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less than 25, so there is a chance of shorter path through C.</a:t>
                </a:r>
              </a:p>
              <a:p>
                <a:r>
                  <a:rPr lang="en-US" dirty="0"/>
                  <a:t>With an admissible heuristic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actual cost-to-go:</a:t>
                </a:r>
              </a:p>
              <a:p>
                <a:pPr lvl="1"/>
                <a:r>
                  <a:rPr lang="en-US" dirty="0"/>
                  <a:t>If we find a path to goal with exact cost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estimated total cost of all other paths, we CAN finish and safely ignore all the other paths, since their actual cost must be higher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With an inadmissible heuristic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actual cost-to-go:</a:t>
                </a:r>
              </a:p>
              <a:p>
                <a:pPr lvl="1"/>
                <a:r>
                  <a:rPr lang="en-US" dirty="0"/>
                  <a:t>If we find a path to goal with exact cost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estimated total cost of all other paths, we CANNOT finish and safely ignore all the other paths, since their actual cost may be lower or higher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</a:t>
                </a:r>
                <a:endParaRPr lang="en-SE" dirty="0">
                  <a:solidFill>
                    <a:schemeClr val="tx1"/>
                  </a:solidFill>
                </a:endParaRPr>
              </a:p>
              <a:p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FF97D01F-1660-484B-B1B4-844823FAF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41" y="2464346"/>
                <a:ext cx="8229600" cy="4546054"/>
              </a:xfrm>
              <a:blipFill>
                <a:blip r:embed="rId5"/>
                <a:stretch>
                  <a:fillRect l="-444" t="-1877" r="-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58D178CE-5053-42A7-B40A-012EB8BA3230}"/>
              </a:ext>
            </a:extLst>
          </p:cNvPr>
          <p:cNvSpPr txBox="1"/>
          <p:nvPr/>
        </p:nvSpPr>
        <p:spPr>
          <a:xfrm>
            <a:off x="444523" y="2061150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Closed set: S, A, B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92852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678E0-EB01-44A9-9B4A-1979F181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to Design an Admissible Heuristic?</a:t>
            </a:r>
            <a:endParaRPr lang="en-S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946AB-616F-4D89-8B5F-DA73F2D4F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the weighted graph representing the road network, edge cost may be travel distance, or travel time taking into account factors such as speed limit, traffic congestion level, etc. </a:t>
                </a:r>
              </a:p>
              <a:p>
                <a:pPr lvl="1"/>
                <a:r>
                  <a:rPr lang="en-US" dirty="0"/>
                  <a:t>If objective is to minimize total travel distance from start to goal, then edge cost is travel distance between two locations.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the straight-line distance to goal.</a:t>
                </a:r>
              </a:p>
              <a:p>
                <a:pPr lvl="1"/>
                <a:r>
                  <a:rPr lang="en-US" dirty="0"/>
                  <a:t>If objective is to minimize total travel time from start to goal, then edge cost is travel time between two locations. We can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the straight-line distance to goal divided by the maximum speed limit.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946AB-616F-4D89-8B5F-DA73F2D4F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2509" r="-2963" b="-298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87E10-80F4-4E23-A518-475C10D5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950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DE83-CB4D-4B5C-B99F-D1379495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D35188-B293-4BD6-BB02-D81E16B0A7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609769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Consider the following graph. Number pairs in parenthesis denote Cartesian coordinates of the node. Find the shortest path (green) from s (start) to t (goal) with:</a:t>
                </a:r>
              </a:p>
              <a:p>
                <a:pPr lvl="1"/>
                <a:r>
                  <a:rPr lang="en-US" dirty="0"/>
                  <a:t>Dijkstra’s algo</a:t>
                </a:r>
              </a:p>
              <a:p>
                <a:pPr lvl="1"/>
                <a:r>
                  <a:rPr lang="en-US" dirty="0"/>
                  <a:t>A* with heuristic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the straight-line distance to goal.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D35188-B293-4BD6-BB02-D81E16B0A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609769"/>
              </a:xfrm>
              <a:blipFill>
                <a:blip r:embed="rId2"/>
                <a:stretch>
                  <a:fillRect l="-667" t="-56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39689-E9B5-4D5E-A04F-07B24E499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FF478-4DCB-4EAE-A80F-72A20F10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52769"/>
            <a:ext cx="6099247" cy="39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7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4022-3151-42A6-8070-E8235118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vs. Dijkstra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10E-AD7F-48A8-B0C2-AF9498F3A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4064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Red crosses denote obstacles.</a:t>
            </a:r>
          </a:p>
          <a:p>
            <a:r>
              <a:rPr lang="en-US" dirty="0"/>
              <a:t>Green circles denote explored positions.</a:t>
            </a:r>
          </a:p>
          <a:p>
            <a:r>
              <a:rPr lang="en-US" dirty="0"/>
              <a:t>A* search is more efficient, as it is directed towards the target; Dijkstra’s algorithm explores in every direction and less efficient.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29F40-F6AA-4FEF-AF7A-0C26C81E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5FCA6-D602-4762-8D7F-DD6B5B9D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2" y="3624972"/>
            <a:ext cx="8678486" cy="2591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DD19F-7851-48E7-A984-ACEEA3FA32D7}"/>
              </a:ext>
            </a:extLst>
          </p:cNvPr>
          <p:cNvSpPr txBox="1"/>
          <p:nvPr/>
        </p:nvSpPr>
        <p:spPr>
          <a:xfrm>
            <a:off x="862795" y="62921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Grid Map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00888-B0BA-4EBE-8640-9FAD418DC400}"/>
              </a:ext>
            </a:extLst>
          </p:cNvPr>
          <p:cNvSpPr txBox="1"/>
          <p:nvPr/>
        </p:nvSpPr>
        <p:spPr>
          <a:xfrm>
            <a:off x="4206803" y="6218898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A* Algorithm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02F4F0-62E3-44E7-B8FB-50135B0874FE}"/>
              </a:ext>
            </a:extLst>
          </p:cNvPr>
          <p:cNvSpPr txBox="1"/>
          <p:nvPr/>
        </p:nvSpPr>
        <p:spPr>
          <a:xfrm>
            <a:off x="6629400" y="6183868"/>
            <a:ext cx="214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Dijkstra’s Algorithm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66668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AEFB-3150-4EC9-ABDF-B7FF8CCD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vs. Dijkstra (Animation)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7024A-225E-4D8F-A7CC-03DD1752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88000-28D8-4D67-9446-9CB3A828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B99AC3-C5A4-4916-B317-213F161C82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336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54AEA3-CE54-488D-86CE-F6BF1B6B8F9C}"/>
              </a:ext>
            </a:extLst>
          </p:cNvPr>
          <p:cNvSpPr/>
          <p:nvPr/>
        </p:nvSpPr>
        <p:spPr>
          <a:xfrm>
            <a:off x="3048000" y="6600295"/>
            <a:ext cx="304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https://github.com/AtsushiSakai/PythonRobotics</a:t>
            </a:r>
            <a:endParaRPr lang="en-SE" sz="10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AB61E1A-0883-48E8-91F7-6711D32A41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35" y="2133600"/>
            <a:ext cx="4549421" cy="341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63A981-3FD0-4111-B3C0-5FCB3043216E}"/>
              </a:ext>
            </a:extLst>
          </p:cNvPr>
          <p:cNvSpPr/>
          <p:nvPr/>
        </p:nvSpPr>
        <p:spPr>
          <a:xfrm>
            <a:off x="1790700" y="6183221"/>
            <a:ext cx="5715000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More animations </a:t>
            </a:r>
            <a:r>
              <a:rPr lang="en-US" sz="1600" dirty="0">
                <a:hlinkClick r:id="rId4"/>
              </a:rPr>
              <a:t>https://qiao.github.io/PathFinding.js/visual/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EF3B57-B926-4FF6-AD01-3704044DEC5D}"/>
              </a:ext>
            </a:extLst>
          </p:cNvPr>
          <p:cNvSpPr/>
          <p:nvPr/>
        </p:nvSpPr>
        <p:spPr>
          <a:xfrm>
            <a:off x="1853086" y="540402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Dijkstra </a:t>
            </a:r>
            <a:endParaRPr lang="en-S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D3002-3E2A-480A-B150-860F54D578B7}"/>
              </a:ext>
            </a:extLst>
          </p:cNvPr>
          <p:cNvSpPr/>
          <p:nvPr/>
        </p:nvSpPr>
        <p:spPr>
          <a:xfrm>
            <a:off x="6410419" y="5404020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A*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55405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>
            <a:extLst>
              <a:ext uri="{FF2B5EF4-FFF2-40B4-BE49-F238E27FC236}">
                <a16:creationId xmlns:a16="http://schemas.microsoft.com/office/drawing/2014/main" id="{EC18DF86-FCC7-447E-BCE0-29A57098E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06" y="4216245"/>
            <a:ext cx="3076387" cy="247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22BB3F-2F1B-4A21-BD9E-9E9341B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vs. Dijkstra (Another Animation)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E102E-7C14-4AEC-A296-1AFFD702D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D8ED6-B3E9-4D41-8812-BA847DD9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DF04664-1068-4BDF-8E21-F396B833C8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129522"/>
            <a:ext cx="4533900" cy="3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13D783F-11FF-4C19-8067-7F35833339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129522"/>
            <a:ext cx="4533900" cy="3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093084-BA1A-420C-8DD7-A692CB5686A7}"/>
              </a:ext>
            </a:extLst>
          </p:cNvPr>
          <p:cNvSpPr/>
          <p:nvPr/>
        </p:nvSpPr>
        <p:spPr>
          <a:xfrm>
            <a:off x="3136793" y="6627277"/>
            <a:ext cx="3352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https://blog.csdn.net/robinvista/article/details/53913613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B943C7-D68D-40C8-A131-C8D7FAD0E8B9}"/>
              </a:ext>
            </a:extLst>
          </p:cNvPr>
          <p:cNvSpPr txBox="1"/>
          <p:nvPr/>
        </p:nvSpPr>
        <p:spPr>
          <a:xfrm>
            <a:off x="6073695" y="4267200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A* Algorithm</a:t>
            </a:r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F73CE-6C21-487A-88CC-25F1542B1E8B}"/>
              </a:ext>
            </a:extLst>
          </p:cNvPr>
          <p:cNvSpPr txBox="1"/>
          <p:nvPr/>
        </p:nvSpPr>
        <p:spPr>
          <a:xfrm>
            <a:off x="1268281" y="4280755"/>
            <a:ext cx="214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Dijkstra’s Algorithm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23148-3777-42D4-AB76-D9D5A3B0D2B8}"/>
              </a:ext>
            </a:extLst>
          </p:cNvPr>
          <p:cNvSpPr txBox="1"/>
          <p:nvPr/>
        </p:nvSpPr>
        <p:spPr>
          <a:xfrm>
            <a:off x="5841893" y="5715000"/>
            <a:ext cx="310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path length to starting location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82691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E7A6-3003-4576-A799-364375D2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53DC-8D45-4D97-B65F-CD781A22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2A69C-6C14-42DB-B986-605A3E37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7895-C757-42E4-BF98-B8572A79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58068"/>
            <a:ext cx="6274857" cy="4925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AF26A5-02EC-4BDD-8ACB-7E550388FF46}"/>
              </a:ext>
            </a:extLst>
          </p:cNvPr>
          <p:cNvSpPr/>
          <p:nvPr/>
        </p:nvSpPr>
        <p:spPr bwMode="auto">
          <a:xfrm>
            <a:off x="3962400" y="3352800"/>
            <a:ext cx="3657600" cy="1066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68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CC8E-E73B-4FA5-A7AD-025DF7B9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8069-FE91-4000-B05B-C2628C20E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57200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Plan the set of high-level driving actions, or maneuvers to safely achieve the driving mission under various driving situations based on:</a:t>
            </a:r>
          </a:p>
          <a:p>
            <a:pPr lvl="1"/>
            <a:r>
              <a:rPr lang="en-US" dirty="0"/>
              <a:t>Rules of the road (traffic lights, stop signs…)</a:t>
            </a:r>
          </a:p>
          <a:p>
            <a:pPr lvl="1"/>
            <a:r>
              <a:rPr lang="en-US" dirty="0"/>
              <a:t>Static objects (parked vehicles…)</a:t>
            </a:r>
          </a:p>
          <a:p>
            <a:pPr lvl="1"/>
            <a:r>
              <a:rPr lang="en-US" dirty="0"/>
              <a:t>Dynamic objects (moving vehicles, cyclists, pedestrians…). Need behavior prediction.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6863-49ED-45EF-B972-F912310F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1B4C8-271D-49DB-845C-D0E527FB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80" y="1295400"/>
            <a:ext cx="4099560" cy="4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1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D050-EB58-4F03-A5F8-5258E671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Maneuvers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88AE-7403-4C2C-949C-A5F2D91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Track speed</a:t>
            </a:r>
          </a:p>
          <a:p>
            <a:pPr lvl="1"/>
            <a:r>
              <a:rPr lang="en-US" dirty="0"/>
              <a:t>Maintain current speed consistent with other vehicles on the road.</a:t>
            </a:r>
          </a:p>
          <a:p>
            <a:r>
              <a:rPr lang="en-US" dirty="0"/>
              <a:t>Follow leader</a:t>
            </a:r>
          </a:p>
          <a:p>
            <a:pPr lvl="1"/>
            <a:r>
              <a:rPr lang="en-US" dirty="0"/>
              <a:t>Match speed of the leading vehicle and maintain a safe distance.</a:t>
            </a:r>
          </a:p>
          <a:p>
            <a:r>
              <a:rPr lang="en-US" dirty="0"/>
              <a:t>Decelerate to stop</a:t>
            </a:r>
          </a:p>
          <a:p>
            <a:pPr lvl="1"/>
            <a:r>
              <a:rPr lang="en-US" dirty="0"/>
              <a:t>Begin decelerating and stop before a given space.</a:t>
            </a:r>
          </a:p>
          <a:p>
            <a:r>
              <a:rPr lang="en-US" dirty="0"/>
              <a:t>Stop</a:t>
            </a:r>
          </a:p>
          <a:p>
            <a:pPr lvl="1"/>
            <a:r>
              <a:rPr lang="en-US" dirty="0"/>
              <a:t>Remain in the current position.</a:t>
            </a:r>
          </a:p>
          <a:p>
            <a:r>
              <a:rPr lang="en-US" dirty="0"/>
              <a:t>Change lanes</a:t>
            </a:r>
          </a:p>
          <a:p>
            <a:r>
              <a:rPr lang="en-US" dirty="0"/>
              <a:t>Turn</a:t>
            </a:r>
          </a:p>
          <a:p>
            <a:pPr lvl="1"/>
            <a:r>
              <a:rPr lang="en-US" dirty="0"/>
              <a:t>Left, right, U-turn…</a:t>
            </a:r>
          </a:p>
          <a:p>
            <a:r>
              <a:rPr lang="en-US" dirty="0"/>
              <a:t>Pass</a:t>
            </a:r>
          </a:p>
          <a:p>
            <a:pPr lvl="1"/>
            <a:r>
              <a:rPr lang="en-US" dirty="0"/>
              <a:t>Complex maneuver involving changing lanes, passing, (optional) changing back to ego-lane.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EF428-27B4-4D4C-B533-BCF96718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5483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2A75-9F75-4EFD-9D60-0DD31A87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 Approaches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6F49-2C0A-4C70-9B03-3DA7CE56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724400" cy="52879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Finite State Machine-based</a:t>
            </a:r>
          </a:p>
          <a:p>
            <a:pPr lvl="1"/>
            <a:r>
              <a:rPr lang="en-US" dirty="0"/>
              <a:t>Transitions triggered by inputs, e.g., traffic light changing color.</a:t>
            </a:r>
          </a:p>
          <a:p>
            <a:pPr lvl="1"/>
            <a:r>
              <a:rPr lang="en-US" dirty="0"/>
              <a:t>Explicitly designed by experts</a:t>
            </a:r>
          </a:p>
          <a:p>
            <a:r>
              <a:rPr lang="en-US" dirty="0"/>
              <a:t>Reinforcement Learning-based</a:t>
            </a:r>
          </a:p>
          <a:p>
            <a:pPr lvl="1"/>
            <a:r>
              <a:rPr lang="en-US" dirty="0"/>
              <a:t>Learned from trial-and-error to maximize cumulative reward.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689EE-3B4D-4BA3-8C5B-B5965A2F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6B10E-EAAD-4DEB-9839-44239889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742055"/>
            <a:ext cx="2361381" cy="2983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4A6AD-680C-499D-B869-F8972206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144258"/>
            <a:ext cx="3674190" cy="24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3400" y="2438400"/>
            <a:ext cx="6048672" cy="1143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4F46-31B7-4919-ABEF-89874A55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 An Intersection Scenario without Dynamic Objects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D171-AE3C-4E46-BF98-F420DCB9F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3505200" cy="5334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4-way intersection</a:t>
            </a:r>
          </a:p>
          <a:p>
            <a:r>
              <a:rPr lang="en-US" dirty="0"/>
              <a:t>Two-lane road</a:t>
            </a:r>
          </a:p>
          <a:p>
            <a:r>
              <a:rPr lang="en-US" dirty="0"/>
              <a:t>Stop sign in every direction</a:t>
            </a:r>
          </a:p>
          <a:p>
            <a:r>
              <a:rPr lang="en-US" dirty="0"/>
              <a:t>No other dynamic objects</a:t>
            </a:r>
          </a:p>
          <a:p>
            <a:r>
              <a:rPr lang="en-US" dirty="0"/>
              <a:t>Discretized into</a:t>
            </a:r>
          </a:p>
          <a:p>
            <a:pPr lvl="1"/>
            <a:r>
              <a:rPr lang="en-US" dirty="0"/>
              <a:t>Approaching zone (</a:t>
            </a:r>
            <a:r>
              <a:rPr lang="en-US" dirty="0">
                <a:solidFill>
                  <a:srgbClr val="FF0000"/>
                </a:solidFill>
              </a:rPr>
              <a:t>red 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At zone (</a:t>
            </a:r>
            <a:r>
              <a:rPr lang="en-US" dirty="0">
                <a:solidFill>
                  <a:srgbClr val="008000"/>
                </a:solidFill>
              </a:rPr>
              <a:t>green 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 zone (</a:t>
            </a:r>
            <a:r>
              <a:rPr lang="en-US" dirty="0">
                <a:solidFill>
                  <a:srgbClr val="996633"/>
                </a:solidFill>
              </a:rPr>
              <a:t>orange box</a:t>
            </a:r>
            <a:r>
              <a:rPr lang="en-US" dirty="0"/>
              <a:t>)</a:t>
            </a:r>
          </a:p>
          <a:p>
            <a:r>
              <a:rPr lang="en-US" dirty="0"/>
              <a:t>Size of each zone determined by</a:t>
            </a:r>
          </a:p>
          <a:p>
            <a:pPr lvl="1"/>
            <a:r>
              <a:rPr lang="en-US" dirty="0"/>
              <a:t>Ego vehicle speed</a:t>
            </a:r>
          </a:p>
          <a:p>
            <a:pPr lvl="1"/>
            <a:r>
              <a:rPr lang="en-US" dirty="0"/>
              <a:t>Size of the intersection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9A44B-8917-4279-AB1A-B44710C6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6460C-5812-4D56-BCDF-25F61A1F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76400"/>
            <a:ext cx="4953150" cy="37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79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D09F-C66E-418A-836B-209F3BD6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3453-550A-4C35-8C35-8147D4A12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156324"/>
            <a:ext cx="8229600" cy="244475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22BC-F7EB-4656-BA4D-952AAB57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9DED3-E03E-49EB-B746-52EA09A1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54" y="381000"/>
            <a:ext cx="6815046" cy="2880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C485C7-A390-44B0-9EC1-4F680D961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54" y="3391180"/>
            <a:ext cx="6796464" cy="31034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13D4F5-2DD4-4858-A025-CD9779A317F3}"/>
              </a:ext>
            </a:extLst>
          </p:cNvPr>
          <p:cNvSpPr/>
          <p:nvPr/>
        </p:nvSpPr>
        <p:spPr>
          <a:xfrm>
            <a:off x="5562600" y="2095780"/>
            <a:ext cx="591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3600" dirty="0">
                <a:solidFill>
                  <a:srgbClr val="FF0000"/>
                </a:solidFill>
                <a:latin typeface="Segoe UI Light" panose="020B0502040204020203" pitchFamily="34" charset="0"/>
              </a:rPr>
              <a:t>✔</a:t>
            </a:r>
            <a:endParaRPr lang="en-SE" sz="1100" b="0" i="0" dirty="0">
              <a:solidFill>
                <a:srgbClr val="FF0000"/>
              </a:solidFill>
              <a:effectLst/>
              <a:latin typeface="Segoe UI Ligh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8AC85-BDB0-47E6-AFAD-AC6D9BC20756}"/>
              </a:ext>
            </a:extLst>
          </p:cNvPr>
          <p:cNvSpPr/>
          <p:nvPr/>
        </p:nvSpPr>
        <p:spPr>
          <a:xfrm>
            <a:off x="4517277" y="4086505"/>
            <a:ext cx="591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3600" dirty="0">
                <a:solidFill>
                  <a:srgbClr val="FF0000"/>
                </a:solidFill>
                <a:latin typeface="Segoe UI Light" panose="020B0502040204020203" pitchFamily="34" charset="0"/>
              </a:rPr>
              <a:t>✔</a:t>
            </a:r>
            <a:endParaRPr lang="en-SE" sz="1100" b="0" i="0" dirty="0">
              <a:solidFill>
                <a:srgbClr val="FF0000"/>
              </a:solidFill>
              <a:effectLst/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77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EC9A-E790-4F12-829D-2E87460F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3918-9EF3-473A-B830-9E7F0A166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495800"/>
            <a:ext cx="8229600" cy="251488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make the state machine more robust to noise in state estimation, may change </a:t>
            </a:r>
            <a:r>
              <a:rPr lang="en-US" dirty="0" err="1"/>
              <a:t>Ego.Velocity</a:t>
            </a:r>
            <a:r>
              <a:rPr lang="en-US" dirty="0"/>
              <a:t>==0 to </a:t>
            </a:r>
            <a:r>
              <a:rPr lang="en-US" dirty="0" err="1"/>
              <a:t>Ego.Velocity</a:t>
            </a:r>
            <a:r>
              <a:rPr lang="en-US" dirty="0"/>
              <a:t>&lt;=</a:t>
            </a:r>
            <a:r>
              <a:rPr lang="en-US" dirty="0" err="1"/>
              <a:t>StopThreshold</a:t>
            </a:r>
            <a:endParaRPr lang="en-US" dirty="0"/>
          </a:p>
          <a:p>
            <a:r>
              <a:rPr lang="en-US" dirty="0"/>
              <a:t>For an intersection with stop signs, there is no transition from “Decelerate to Stop” to “Track Speed”, since vehicle must come to a complete stop at a Stop sign </a:t>
            </a:r>
          </a:p>
          <a:p>
            <a:r>
              <a:rPr lang="en-US" dirty="0"/>
              <a:t>For an intersection with traffic lights, there should be such a transition, as the light may turn green while vehicle is decelerating.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6B2FA-671F-4D42-81D8-24766CD7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A4726-BCAA-4FAA-8BC4-307AFE9F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6640"/>
            <a:ext cx="6865816" cy="3172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313941-4C9C-464E-9819-828492160597}"/>
              </a:ext>
            </a:extLst>
          </p:cNvPr>
          <p:cNvSpPr/>
          <p:nvPr/>
        </p:nvSpPr>
        <p:spPr>
          <a:xfrm>
            <a:off x="6400800" y="1920227"/>
            <a:ext cx="591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3600" dirty="0">
                <a:solidFill>
                  <a:srgbClr val="FF0000"/>
                </a:solidFill>
                <a:latin typeface="Segoe UI Light" panose="020B0502040204020203" pitchFamily="34" charset="0"/>
              </a:rPr>
              <a:t>✔</a:t>
            </a:r>
            <a:endParaRPr lang="en-SE" sz="1100" b="0" i="0" dirty="0">
              <a:solidFill>
                <a:srgbClr val="FF0000"/>
              </a:solidFill>
              <a:effectLst/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26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43A9-9A12-4289-AC1A-F7571C70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An Intersection Scenario with Dynamic Objects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2BAC-0CBD-4114-8CBF-5B3F2D320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39624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Additional state “Follow Leader” to handle situation when another vehicle is in front of ego-vehicle.</a:t>
            </a:r>
          </a:p>
          <a:p>
            <a:r>
              <a:rPr lang="en-US" dirty="0"/>
              <a:t>Again, no transition from “Decelerate to Stop” to “Track Speed”, since vehicle must come to a complete stop at a Stop sign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A71A-A48F-433C-A995-A48845F9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340ED-ECD9-4B51-A14D-02E58021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878860"/>
            <a:ext cx="4505954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07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4606C-00B7-414B-809E-9BE123F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Multiple Scenarios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3A02-EB03-4181-A618-0BD2478EA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76400"/>
          </a:xfrm>
        </p:spPr>
        <p:txBody>
          <a:bodyPr>
            <a:normAutofit/>
          </a:bodyPr>
          <a:lstStyle/>
          <a:p>
            <a:r>
              <a:rPr lang="en-US" dirty="0"/>
              <a:t>Each driving scenario is modeled as a super-state, which contains a low-level state machine for the scenario.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8C8C-25C4-4AD3-9357-1C2F9E27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B6813-F6BA-4E25-AE01-6E645234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71800"/>
            <a:ext cx="6629400" cy="367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48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E7A6-3003-4576-A799-364375D2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Planner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153DC-8D45-4D97-B65F-CD781A22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2A69C-6C14-42DB-B986-605A3E37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37895-C757-42E4-BF98-B8572A79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58068"/>
            <a:ext cx="6274857" cy="4925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AF26A5-02EC-4BDD-8ACB-7E550388FF46}"/>
              </a:ext>
            </a:extLst>
          </p:cNvPr>
          <p:cNvSpPr/>
          <p:nvPr/>
        </p:nvSpPr>
        <p:spPr bwMode="auto">
          <a:xfrm>
            <a:off x="3962400" y="5257800"/>
            <a:ext cx="3657600" cy="112621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01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E75C-1728-40A0-B741-3819F208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Planner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0DA2-9C2D-44C8-BEE5-7A0E2BCF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Generate a feasible (smooth and collision-free) trajectory </a:t>
            </a:r>
          </a:p>
          <a:p>
            <a:pPr lvl="1"/>
            <a:r>
              <a:rPr lang="en-US" dirty="0"/>
              <a:t>Decomposed into path planning and speed profile generation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295E4-4631-48F0-A713-EB49B06C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CE1AD-614E-407A-AA12-C87F7E5C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7" y="2805708"/>
            <a:ext cx="8778763" cy="35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6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1397-C6B2-4442-A228-DF12DBD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Planning Methods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BF52-A4B0-4D69-8B8E-4CA101BE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7" y="1143000"/>
            <a:ext cx="8382000" cy="5715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Also called trajectory planning, includes path planning and speed profile generation:</a:t>
            </a:r>
          </a:p>
          <a:p>
            <a:pPr lvl="1"/>
            <a:r>
              <a:rPr lang="en-US" dirty="0"/>
              <a:t>Path planning: </a:t>
            </a:r>
          </a:p>
          <a:p>
            <a:pPr lvl="2"/>
            <a:r>
              <a:rPr lang="en-US" dirty="0"/>
              <a:t>Graph search algorithms</a:t>
            </a:r>
          </a:p>
          <a:p>
            <a:pPr lvl="3"/>
            <a:r>
              <a:rPr lang="en-US" dirty="0"/>
              <a:t>Dijkstra’s, A*, Hybrid A*</a:t>
            </a:r>
          </a:p>
          <a:p>
            <a:pPr lvl="2"/>
            <a:r>
              <a:rPr lang="en-US" dirty="0"/>
              <a:t>Sampling-based algorithms</a:t>
            </a:r>
          </a:p>
          <a:p>
            <a:pPr lvl="3"/>
            <a:r>
              <a:rPr lang="en-US" dirty="0"/>
              <a:t>Rapidly-exploring Random Tree (RRT)</a:t>
            </a:r>
          </a:p>
          <a:p>
            <a:pPr lvl="3"/>
            <a:r>
              <a:rPr lang="en-US" dirty="0"/>
              <a:t>Probabilistic Roadmap (PRM)</a:t>
            </a:r>
          </a:p>
          <a:p>
            <a:pPr lvl="2"/>
            <a:r>
              <a:rPr lang="en-US" dirty="0"/>
              <a:t>Path planning for parking</a:t>
            </a:r>
          </a:p>
          <a:p>
            <a:pPr lvl="3"/>
            <a:r>
              <a:rPr lang="en-US" altLang="zh-CN" dirty="0" err="1"/>
              <a:t>Dubins</a:t>
            </a:r>
            <a:r>
              <a:rPr lang="en-US" altLang="zh-CN" dirty="0"/>
              <a:t> and </a:t>
            </a:r>
            <a:r>
              <a:rPr lang="en-US" dirty="0"/>
              <a:t>Reeds-</a:t>
            </a:r>
            <a:r>
              <a:rPr lang="en-US" dirty="0" err="1"/>
              <a:t>Shepp</a:t>
            </a:r>
            <a:r>
              <a:rPr lang="en-US" dirty="0"/>
              <a:t> curves</a:t>
            </a:r>
          </a:p>
          <a:p>
            <a:pPr lvl="2"/>
            <a:r>
              <a:rPr lang="en-US" dirty="0"/>
              <a:t>Generating smooth paths</a:t>
            </a:r>
          </a:p>
          <a:p>
            <a:pPr lvl="2"/>
            <a:r>
              <a:rPr lang="en-US" dirty="0"/>
              <a:t>Conformal Lattice Planning</a:t>
            </a:r>
            <a:endParaRPr lang="en-SE" dirty="0"/>
          </a:p>
          <a:p>
            <a:pPr lvl="1"/>
            <a:r>
              <a:rPr lang="en-US" dirty="0"/>
              <a:t>Speed profile generation</a:t>
            </a:r>
          </a:p>
          <a:p>
            <a:pPr lvl="1"/>
            <a:r>
              <a:rPr lang="en-US" dirty="0"/>
              <a:t>Combined approaches</a:t>
            </a:r>
          </a:p>
          <a:p>
            <a:pPr lvl="2"/>
            <a:r>
              <a:rPr lang="en-US" dirty="0"/>
              <a:t>Artificial Potential Field (APF)</a:t>
            </a:r>
            <a:endParaRPr lang="en-SE" dirty="0"/>
          </a:p>
          <a:p>
            <a:pPr lvl="2"/>
            <a:r>
              <a:rPr lang="en-US" dirty="0"/>
              <a:t>Dynamic Window Algorithm (DWA)</a:t>
            </a:r>
          </a:p>
          <a:p>
            <a:pPr lvl="2"/>
            <a:r>
              <a:rPr lang="en-US" dirty="0"/>
              <a:t>Optimal control, MPC (not discussed)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0F549-6D8D-42E2-A4A0-52093D0E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1A221C-88ED-421A-8E1D-E93B84565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21" y="4000501"/>
            <a:ext cx="3043760" cy="15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77824-45CD-4498-8C13-F5987C78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21" y="2115197"/>
            <a:ext cx="3052919" cy="17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14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3D2A-D344-4788-AF59-456FE818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Limitations of </a:t>
            </a:r>
            <a:r>
              <a:rPr lang="en-US" sz="3600" dirty="0"/>
              <a:t>A* and Dijkstra’s Algo for Local Planning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AF04E-D901-46AB-A5F6-BDF1B446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5105400"/>
          </a:xfrm>
        </p:spPr>
        <p:txBody>
          <a:bodyPr/>
          <a:lstStyle/>
          <a:p>
            <a:r>
              <a:rPr lang="en-US" dirty="0"/>
              <a:t>Both are discrete methods</a:t>
            </a:r>
          </a:p>
          <a:p>
            <a:r>
              <a:rPr lang="en-US" dirty="0"/>
              <a:t>They do not consider kinematic and dynamic constraints, e.g.,</a:t>
            </a:r>
          </a:p>
          <a:p>
            <a:pPr lvl="1"/>
            <a:r>
              <a:rPr lang="en-US" dirty="0"/>
              <a:t>Cannot move sideways directly (except some specialized vehicles).</a:t>
            </a:r>
          </a:p>
          <a:p>
            <a:pPr lvl="1"/>
            <a:r>
              <a:rPr lang="en-US" dirty="0"/>
              <a:t>Turning angle is limited within a range.</a:t>
            </a:r>
          </a:p>
          <a:p>
            <a:r>
              <a:rPr lang="en-US" dirty="0"/>
              <a:t>If the vehicle’s heading is north, and the path planner says “go right”, then the vehicle needs to make a long turning motion to go to the right grid.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EF206-1EC7-4076-AA31-A3B16A18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3112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4647-45C4-4C01-8B9A-7390E785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Hybrid A*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3C6B0-44D9-40F8-B218-748C60824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5" y="1143000"/>
            <a:ext cx="3716379" cy="563151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predefined Motion Primitives to get reachable states and construct the search tree. The resulting path is smooth and kinematically feasible.</a:t>
            </a:r>
          </a:p>
          <a:p>
            <a:r>
              <a:rPr lang="en-US" dirty="0"/>
              <a:t>Motion Primitive: realizable translation and rotation in a time step under max acceleration and speed constraints, and:</a:t>
            </a:r>
          </a:p>
          <a:p>
            <a:pPr lvl="1"/>
            <a:r>
              <a:rPr lang="en-US" dirty="0"/>
              <a:t>Distance traveled is large enough to leave the current grid</a:t>
            </a:r>
          </a:p>
          <a:p>
            <a:pPr lvl="1"/>
            <a:r>
              <a:rPr lang="en-US" dirty="0"/>
              <a:t>Curvature is constrained by max turning angle</a:t>
            </a:r>
          </a:p>
          <a:p>
            <a:pPr lvl="1"/>
            <a:r>
              <a:rPr lang="en-US" dirty="0"/>
              <a:t>Orientation change is integer multiple of discrete turning angle step size</a:t>
            </a:r>
          </a:p>
          <a:p>
            <a:r>
              <a:rPr lang="en-US" dirty="0"/>
              <a:t>Used by Stanford in 2005 DARPA Grand Challenge.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8CCE-75C7-4CE4-98E9-E644CEB0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9E93D-5A8D-4047-AC87-374BEEB0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45" y="1532378"/>
            <a:ext cx="5292156" cy="2304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6BE245-B8D6-4051-ABC4-379160808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645" y="3921326"/>
            <a:ext cx="5292156" cy="22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3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4123-0C16-44A8-AED8-4E0773C48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Hierarchy of Planners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BB893-0B2A-4CD5-B270-A5DEC9E7A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" y="1356690"/>
            <a:ext cx="4800600" cy="52879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Mission Planning: map-level navigation</a:t>
            </a:r>
          </a:p>
          <a:p>
            <a:r>
              <a:rPr lang="en-US" dirty="0"/>
              <a:t>Behavior Planning: choosing a behavior based on environmental conditions</a:t>
            </a:r>
          </a:p>
          <a:p>
            <a:r>
              <a:rPr lang="en-US" dirty="0"/>
              <a:t>Local Planning: includes path planning and speed profile generation, generates a reference trajectory to be tracked by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2E8AE-314A-4D5D-9511-16F57A15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99DF6C-D210-4645-9DA6-38C83998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133600"/>
            <a:ext cx="4114800" cy="323023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EAA135-99D4-4E35-9A97-D9645A6528BC}"/>
              </a:ext>
            </a:extLst>
          </p:cNvPr>
          <p:cNvCxnSpPr/>
          <p:nvPr/>
        </p:nvCxnSpPr>
        <p:spPr bwMode="auto">
          <a:xfrm>
            <a:off x="7162800" y="5287636"/>
            <a:ext cx="0" cy="579764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8421DC-418E-4ACF-AD38-E4F5383A2EB9}"/>
              </a:ext>
            </a:extLst>
          </p:cNvPr>
          <p:cNvSpPr/>
          <p:nvPr/>
        </p:nvSpPr>
        <p:spPr bwMode="auto">
          <a:xfrm>
            <a:off x="6629414" y="5867401"/>
            <a:ext cx="2285984" cy="579764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Controller (PID, MPC…)</a:t>
            </a:r>
            <a:endParaRPr kumimoji="0" 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FB02CB-209F-4DA2-945D-ED5F56D2243F}"/>
              </a:ext>
            </a:extLst>
          </p:cNvPr>
          <p:cNvSpPr txBox="1"/>
          <p:nvPr/>
        </p:nvSpPr>
        <p:spPr>
          <a:xfrm>
            <a:off x="7139940" y="5451902"/>
            <a:ext cx="1609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Reference Trajectory</a:t>
            </a:r>
            <a:endParaRPr lang="en-SE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5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39F6-8420-4844-9ACA-66E582EC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vs. Hybrid A*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0DEAEF4-1FDA-43EB-9E7C-D3D365DAF1F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7200" y="1295400"/>
              <a:ext cx="8229600" cy="448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1412697694"/>
                        </a:ext>
                      </a:extLst>
                    </a:gridCol>
                    <a:gridCol w="2819400">
                      <a:extLst>
                        <a:ext uri="{9D8B030D-6E8A-4147-A177-3AD203B41FA5}">
                          <a16:colId xmlns:a16="http://schemas.microsoft.com/office/drawing/2014/main" val="3984716577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30470054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SE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A*</a:t>
                          </a:r>
                          <a:endParaRPr lang="en-SE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Hybrid A*</a:t>
                          </a:r>
                          <a:endParaRPr lang="en-SE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9591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State Representation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Discrete location at grid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Continuous pose incl. heading angle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7515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Search Expansion Strategy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Every neighbor grid is a search node (8 or 16 choices)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Predefined Motion Primitives: multiple search nodes may exist in the same grid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761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Completeness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10462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Optimality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8587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0DEAEF4-1FDA-43EB-9E7C-D3D365DAF1F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7200" y="1295400"/>
              <a:ext cx="8229600" cy="448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1412697694"/>
                        </a:ext>
                      </a:extLst>
                    </a:gridCol>
                    <a:gridCol w="2819400">
                      <a:extLst>
                        <a:ext uri="{9D8B030D-6E8A-4147-A177-3AD203B41FA5}">
                          <a16:colId xmlns:a16="http://schemas.microsoft.com/office/drawing/2014/main" val="3984716577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304700544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SE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A*</a:t>
                          </a:r>
                          <a:endParaRPr lang="en-SE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Hybrid A*</a:t>
                          </a:r>
                          <a:endParaRPr lang="en-SE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959139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State Representation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84416" t="-41538" r="-109307" b="-25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170400" t="-41538" r="-1000" b="-2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7515740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Search Expansion Strategy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Every neighbor grid is a search node (8 or 16 choices)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Predefined Motion Primitives: multiple search nodes may exist in the same grid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8761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Completeness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10462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Optimality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8587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E83D-D8E3-4230-8447-47252EC3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6976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1238-6854-4DB5-9CD2-855FB97E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Dijkstra’s, A*, Hybrid A*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4E2A-7338-4A1A-8C64-7E12C8E57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Which of the following statements are true for Dijkstra’s algo, A*, Hybrid A*, respectively?</a:t>
            </a:r>
          </a:p>
          <a:p>
            <a:pPr lvl="1"/>
            <a:r>
              <a:rPr lang="en-US" dirty="0"/>
              <a:t>A. It is a continuous method.</a:t>
            </a:r>
          </a:p>
          <a:p>
            <a:pPr lvl="1"/>
            <a:r>
              <a:rPr lang="en-US" dirty="0"/>
              <a:t>B. It uses a heuristic function to guide node expansion.</a:t>
            </a:r>
          </a:p>
          <a:p>
            <a:pPr lvl="1"/>
            <a:r>
              <a:rPr lang="en-US" dirty="0"/>
              <a:t>C. It always finds a path if one exists.</a:t>
            </a:r>
          </a:p>
          <a:p>
            <a:pPr lvl="1"/>
            <a:r>
              <a:rPr lang="en-US" dirty="0"/>
              <a:t>D. The path it finds are guaranteed to be drivable.</a:t>
            </a:r>
          </a:p>
          <a:p>
            <a:pPr lvl="1"/>
            <a:r>
              <a:rPr lang="en-US" dirty="0"/>
              <a:t>E. The path it finds are guaranteed to be optimal (shortest).</a:t>
            </a:r>
          </a:p>
          <a:p>
            <a:r>
              <a:rPr lang="en-US" dirty="0"/>
              <a:t>ANS:</a:t>
            </a:r>
          </a:p>
          <a:p>
            <a:pPr lvl="1"/>
            <a:r>
              <a:rPr lang="en-US" dirty="0"/>
              <a:t>Dijkstra’s algo: C, E</a:t>
            </a:r>
          </a:p>
          <a:p>
            <a:pPr lvl="1"/>
            <a:r>
              <a:rPr lang="en-US" dirty="0"/>
              <a:t>A*: B, C, E</a:t>
            </a:r>
          </a:p>
          <a:p>
            <a:pPr lvl="1"/>
            <a:r>
              <a:rPr lang="en-US" dirty="0"/>
              <a:t>Hybrid A*: A, B, D</a:t>
            </a:r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542D2-56C8-46C2-9BA1-AB913C3D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178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A07A-AD7F-4C9D-AF2F-E8EE714B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Rapidly-exploring Random Tree (RRT)</a:t>
            </a:r>
            <a:endParaRPr lang="en-SE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8EC45-C48B-4201-AE7F-10A58E22E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153400" cy="30407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Insert start location S in tree</a:t>
                </a:r>
              </a:p>
              <a:p>
                <a:r>
                  <a:rPr lang="en-US" dirty="0"/>
                  <a:t>While tree cannot connect to goal</a:t>
                </a:r>
              </a:p>
              <a:p>
                <a:pPr lvl="1"/>
                <a:r>
                  <a:rPr lang="en-US" dirty="0"/>
                  <a:t>Sample random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Find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tree that is closest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branch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Another variant is to add branch of predefined length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direction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new branch intersects obstacle:</a:t>
                </a:r>
              </a:p>
              <a:p>
                <a:pPr lvl="2"/>
                <a:r>
                  <a:rPr lang="en-US" dirty="0"/>
                  <a:t>Discard new branch (or shorten)</a:t>
                </a:r>
              </a:p>
              <a:p>
                <a:r>
                  <a:rPr lang="en-US" dirty="0"/>
                  <a:t>Compute path from start (S) to goal (G) through tree</a:t>
                </a:r>
              </a:p>
              <a:p>
                <a:r>
                  <a:rPr lang="en-US" dirty="0"/>
                  <a:t>Shortcut path: for any two points in path, add direct line unless direct line intersect an obstacle</a:t>
                </a:r>
              </a:p>
              <a:p>
                <a:pPr lvl="2"/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38EC45-C48B-4201-AE7F-10A58E22E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153400" cy="3040710"/>
              </a:xfrm>
              <a:blipFill>
                <a:blip r:embed="rId3"/>
                <a:stretch>
                  <a:fillRect l="-448" t="-280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1D79E-F0AC-4491-8FC9-D104E50F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4A350-A734-459A-920B-D13C64218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3810648"/>
            <a:ext cx="88773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C56EA-7B80-4365-9211-E54907DA3FB5}"/>
              </a:ext>
            </a:extLst>
          </p:cNvPr>
          <p:cNvSpPr txBox="1"/>
          <p:nvPr/>
        </p:nvSpPr>
        <p:spPr>
          <a:xfrm>
            <a:off x="710322" y="4038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8681-5C52-436A-848F-B4A63C427C63}"/>
              </a:ext>
            </a:extLst>
          </p:cNvPr>
          <p:cNvSpPr txBox="1"/>
          <p:nvPr/>
        </p:nvSpPr>
        <p:spPr>
          <a:xfrm>
            <a:off x="1600200" y="40386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EF297-5DCF-463D-B0AC-56D677718AB5}"/>
              </a:ext>
            </a:extLst>
          </p:cNvPr>
          <p:cNvSpPr txBox="1"/>
          <p:nvPr/>
        </p:nvSpPr>
        <p:spPr>
          <a:xfrm>
            <a:off x="1119897" y="44047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S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D1CA9-C95B-449A-9FF5-76D2C8543830}"/>
              </a:ext>
            </a:extLst>
          </p:cNvPr>
          <p:cNvSpPr txBox="1"/>
          <p:nvPr/>
        </p:nvSpPr>
        <p:spPr>
          <a:xfrm>
            <a:off x="602204" y="47150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B7B0F-AC49-4698-9B4C-25F1AA211F51}"/>
              </a:ext>
            </a:extLst>
          </p:cNvPr>
          <p:cNvSpPr txBox="1"/>
          <p:nvPr/>
        </p:nvSpPr>
        <p:spPr>
          <a:xfrm>
            <a:off x="1371600" y="52162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09FDA-649A-4999-AA7C-862F87A3C045}"/>
              </a:ext>
            </a:extLst>
          </p:cNvPr>
          <p:cNvSpPr txBox="1"/>
          <p:nvPr/>
        </p:nvSpPr>
        <p:spPr>
          <a:xfrm>
            <a:off x="4800600" y="5791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645626-1C61-452B-A2BF-377675D31036}"/>
              </a:ext>
            </a:extLst>
          </p:cNvPr>
          <p:cNvSpPr txBox="1"/>
          <p:nvPr/>
        </p:nvSpPr>
        <p:spPr>
          <a:xfrm>
            <a:off x="8077200" y="50200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en-S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38E51F-5788-4A1D-BD43-A4084FA93CF7}"/>
              </a:ext>
            </a:extLst>
          </p:cNvPr>
          <p:cNvSpPr txBox="1"/>
          <p:nvPr/>
        </p:nvSpPr>
        <p:spPr>
          <a:xfrm>
            <a:off x="1625487" y="646760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68E77-6507-4E7D-9372-AF40B8293E5D}"/>
              </a:ext>
            </a:extLst>
          </p:cNvPr>
          <p:cNvSpPr txBox="1"/>
          <p:nvPr/>
        </p:nvSpPr>
        <p:spPr>
          <a:xfrm>
            <a:off x="4580354" y="400527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en-S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5F7333-AD99-4C08-A2F3-3DBE03EE762D}"/>
              </a:ext>
            </a:extLst>
          </p:cNvPr>
          <p:cNvSpPr txBox="1"/>
          <p:nvPr/>
        </p:nvSpPr>
        <p:spPr>
          <a:xfrm>
            <a:off x="4605641" y="643428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S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FA9A4-C4C8-4969-AA21-CAB645E9E7E0}"/>
              </a:ext>
            </a:extLst>
          </p:cNvPr>
          <p:cNvSpPr txBox="1"/>
          <p:nvPr/>
        </p:nvSpPr>
        <p:spPr>
          <a:xfrm>
            <a:off x="7551254" y="400527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en-S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311BD2-43A5-430C-BFB0-564AB74F42C1}"/>
              </a:ext>
            </a:extLst>
          </p:cNvPr>
          <p:cNvSpPr txBox="1"/>
          <p:nvPr/>
        </p:nvSpPr>
        <p:spPr>
          <a:xfrm>
            <a:off x="7576541" y="643428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64721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62AE-8F9F-4043-B9D7-FADBA04C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Smoothing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A9A62-A2D5-4F7B-B244-78857A0B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165"/>
            <a:ext cx="8229600" cy="18032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Left: an example completed path</a:t>
            </a:r>
            <a:endParaRPr lang="en-SE" dirty="0"/>
          </a:p>
          <a:p>
            <a:r>
              <a:rPr lang="en-US" dirty="0"/>
              <a:t>Right: smoothed path (green), obtained by iteratively sampling points between nodes on the overall path and then checking if two points could be connected to reduce path length 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95EE5-BD29-402D-9ABA-44649E52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93F8C6-B7E7-475B-BC7F-FDB1FCC7E13F}"/>
              </a:ext>
            </a:extLst>
          </p:cNvPr>
          <p:cNvSpPr/>
          <p:nvPr/>
        </p:nvSpPr>
        <p:spPr>
          <a:xfrm>
            <a:off x="2286000" y="655320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http://coecsl.ece.illinois.edu/ge423/spring13/RickRekoskeAvoid/rrt.html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7794C8-ED20-4006-B202-40F5E933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05" y="2975125"/>
            <a:ext cx="3343742" cy="3572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FFA56-F9E4-4B8B-B32A-F03A808B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182" y="2967188"/>
            <a:ext cx="3305636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0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D383-CA67-40BB-A634-A951BA71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Animation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B7E37-721F-446B-890B-416A8CB4F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sz="2800" dirty="0"/>
              <a:t>RRT growth process (with start location but no goal location)</a:t>
            </a:r>
            <a:endParaRPr lang="en-S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5758C-F413-48F4-AAC7-29A56E2D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28D3B2-2715-40FC-9A13-59B470BA0A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707653"/>
            <a:ext cx="3711180" cy="278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52051B5-7BB8-42D3-9524-F2FE2172FD53}"/>
              </a:ext>
            </a:extLst>
          </p:cNvPr>
          <p:cNvGrpSpPr/>
          <p:nvPr/>
        </p:nvGrpSpPr>
        <p:grpSpPr>
          <a:xfrm>
            <a:off x="685801" y="4366565"/>
            <a:ext cx="2024710" cy="2024710"/>
            <a:chOff x="609600" y="2747962"/>
            <a:chExt cx="2200275" cy="2200275"/>
          </a:xfrm>
        </p:grpSpPr>
        <p:pic>
          <p:nvPicPr>
            <p:cNvPr id="14" name="Picture 4" descr="\psfig {file=figs/out3.ps,height=2.0truein}&#10;">
              <a:extLst>
                <a:ext uri="{FF2B5EF4-FFF2-40B4-BE49-F238E27FC236}">
                  <a16:creationId xmlns:a16="http://schemas.microsoft.com/office/drawing/2014/main" id="{88CD0F48-30DD-4E83-8FB2-C15C30CA8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747962"/>
              <a:ext cx="2200275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DCCE134-166E-4040-9D55-4F04D2543C1D}"/>
                </a:ext>
              </a:extLst>
            </p:cNvPr>
            <p:cNvCxnSpPr/>
            <p:nvPr/>
          </p:nvCxnSpPr>
          <p:spPr bwMode="auto">
            <a:xfrm>
              <a:off x="609600" y="4948237"/>
              <a:ext cx="2200275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33FCD1-E3B3-47C2-AA3F-11CA4D2BA6C6}"/>
              </a:ext>
            </a:extLst>
          </p:cNvPr>
          <p:cNvGrpSpPr/>
          <p:nvPr/>
        </p:nvGrpSpPr>
        <p:grpSpPr>
          <a:xfrm>
            <a:off x="3427215" y="4376090"/>
            <a:ext cx="2024710" cy="2024710"/>
            <a:chOff x="3276600" y="2757487"/>
            <a:chExt cx="2200275" cy="2200275"/>
          </a:xfrm>
        </p:grpSpPr>
        <p:pic>
          <p:nvPicPr>
            <p:cNvPr id="17" name="Picture 6" descr="\psfig {file=figs/out10.ps,height=2.0truein}&#10;">
              <a:extLst>
                <a:ext uri="{FF2B5EF4-FFF2-40B4-BE49-F238E27FC236}">
                  <a16:creationId xmlns:a16="http://schemas.microsoft.com/office/drawing/2014/main" id="{6EE426FF-FBA6-4F39-92B0-95A8994F0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757487"/>
              <a:ext cx="2200275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C5CAB9-DDD3-4084-948F-86979A13E64B}"/>
                </a:ext>
              </a:extLst>
            </p:cNvPr>
            <p:cNvCxnSpPr/>
            <p:nvPr/>
          </p:nvCxnSpPr>
          <p:spPr bwMode="auto">
            <a:xfrm>
              <a:off x="3276600" y="4943474"/>
              <a:ext cx="2200275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B5E714-F990-4F0B-85F1-24DA51E002A3}"/>
              </a:ext>
            </a:extLst>
          </p:cNvPr>
          <p:cNvGrpSpPr/>
          <p:nvPr/>
        </p:nvGrpSpPr>
        <p:grpSpPr>
          <a:xfrm>
            <a:off x="6168628" y="4376090"/>
            <a:ext cx="2024710" cy="2024710"/>
            <a:chOff x="6092427" y="2757487"/>
            <a:chExt cx="2200275" cy="2200275"/>
          </a:xfrm>
        </p:grpSpPr>
        <p:pic>
          <p:nvPicPr>
            <p:cNvPr id="20" name="Picture 8" descr="\psfig {file=figs/out30.ps,height=2.0truein}&#10;">
              <a:extLst>
                <a:ext uri="{FF2B5EF4-FFF2-40B4-BE49-F238E27FC236}">
                  <a16:creationId xmlns:a16="http://schemas.microsoft.com/office/drawing/2014/main" id="{1875D77D-BCEB-4B02-9088-14142B343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427" y="2757487"/>
              <a:ext cx="2200275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478FC-115E-4269-A4B5-0EEE2E02ECAE}"/>
                </a:ext>
              </a:extLst>
            </p:cNvPr>
            <p:cNvCxnSpPr/>
            <p:nvPr/>
          </p:nvCxnSpPr>
          <p:spPr bwMode="auto">
            <a:xfrm>
              <a:off x="6092427" y="4948237"/>
              <a:ext cx="2200275" cy="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022676B-F233-4C37-9F69-E88AD437642F}"/>
              </a:ext>
            </a:extLst>
          </p:cNvPr>
          <p:cNvSpPr/>
          <p:nvPr/>
        </p:nvSpPr>
        <p:spPr bwMode="auto">
          <a:xfrm>
            <a:off x="2971800" y="5300586"/>
            <a:ext cx="380455" cy="32816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F4F600A-AFCD-4B71-AB8E-A654E6237E37}"/>
              </a:ext>
            </a:extLst>
          </p:cNvPr>
          <p:cNvSpPr/>
          <p:nvPr/>
        </p:nvSpPr>
        <p:spPr bwMode="auto">
          <a:xfrm>
            <a:off x="5707559" y="5300586"/>
            <a:ext cx="380455" cy="32816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8AEBA-33A4-4B24-986F-43F3DDF5D089}"/>
              </a:ext>
            </a:extLst>
          </p:cNvPr>
          <p:cNvSpPr/>
          <p:nvPr/>
        </p:nvSpPr>
        <p:spPr>
          <a:xfrm>
            <a:off x="2074665" y="6482996"/>
            <a:ext cx="579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More animations </a:t>
            </a:r>
            <a:r>
              <a:rPr lang="en-US" sz="1400" dirty="0">
                <a:hlinkClick r:id="rId6"/>
              </a:rPr>
              <a:t>https://www.youtube.com/watch?v=pOFtvZ_qVsA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1722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56AD-7663-4B02-9929-DA5E9225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Probabilistic Roadmap (PRM) 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05D3-1833-4CA5-AAF1-A039B1ED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95400"/>
            <a:ext cx="4495800" cy="51054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Map construction</a:t>
            </a:r>
            <a:r>
              <a:rPr lang="en-US" dirty="0"/>
              <a:t>:</a:t>
            </a:r>
          </a:p>
          <a:p>
            <a:r>
              <a:rPr lang="en-US" dirty="0"/>
              <a:t>While # points in roadmap lower than threshold</a:t>
            </a:r>
          </a:p>
          <a:p>
            <a:pPr lvl="1"/>
            <a:r>
              <a:rPr lang="en-US" dirty="0"/>
              <a:t>Sample random point </a:t>
            </a:r>
          </a:p>
          <a:p>
            <a:pPr lvl="1"/>
            <a:r>
              <a:rPr lang="en-US" dirty="0"/>
              <a:t>If new point is not in collision:</a:t>
            </a:r>
          </a:p>
          <a:p>
            <a:pPr lvl="2"/>
            <a:r>
              <a:rPr lang="en-US" dirty="0"/>
              <a:t>Connect new point to all other points in the roadmap with lines, as long as they do not intersect obstacles.</a:t>
            </a:r>
          </a:p>
          <a:p>
            <a:r>
              <a:rPr lang="en-US" b="1" dirty="0"/>
              <a:t>Path finding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Connect start location to nearest point in roadmap </a:t>
            </a:r>
            <a:r>
              <a:rPr lang="en-US" dirty="0" err="1"/>
              <a:t>s.t.</a:t>
            </a:r>
            <a:r>
              <a:rPr lang="en-US" dirty="0"/>
              <a:t> connecting line does not intersect obstacle</a:t>
            </a:r>
          </a:p>
          <a:p>
            <a:pPr lvl="1"/>
            <a:r>
              <a:rPr lang="en-US" dirty="0"/>
              <a:t>Connect goal location to nearest point in roadmap </a:t>
            </a:r>
            <a:r>
              <a:rPr lang="en-US" dirty="0" err="1"/>
              <a:t>s.t.</a:t>
            </a:r>
            <a:r>
              <a:rPr lang="en-US" dirty="0"/>
              <a:t> connecting line does not intersect obstacle</a:t>
            </a:r>
          </a:p>
          <a:p>
            <a:pPr lvl="1"/>
            <a:r>
              <a:rPr lang="en-US" dirty="0"/>
              <a:t>Find a path between start and goal traversing the roadmap, with algorithms such as as A* or Dijkstra’s algo.</a:t>
            </a:r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DD86-98C9-4D3C-89A3-3562DC87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BC517F-4756-46C1-BF72-008E7A0C5CC5}"/>
              </a:ext>
            </a:extLst>
          </p:cNvPr>
          <p:cNvSpPr/>
          <p:nvPr/>
        </p:nvSpPr>
        <p:spPr>
          <a:xfrm>
            <a:off x="1219200" y="6588899"/>
            <a:ext cx="670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00" dirty="0"/>
              <a:t>By Eric O. Scott - Own work, CC BY-SA 4.0, https://commons.wikimedia.org/w/index.php?curid=44485745</a:t>
            </a:r>
          </a:p>
        </p:txBody>
      </p:sp>
      <p:pic>
        <p:nvPicPr>
          <p:cNvPr id="8" name="Picture 7" descr="A picture containing room, drawing, soccer, clock&#10;&#10;Description automatically generated">
            <a:extLst>
              <a:ext uri="{FF2B5EF4-FFF2-40B4-BE49-F238E27FC236}">
                <a16:creationId xmlns:a16="http://schemas.microsoft.com/office/drawing/2014/main" id="{9992A257-5E92-436C-8569-FD0A0E98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7" y="1568711"/>
            <a:ext cx="44958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4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E858-3ACC-44E5-AF4D-AD81EB89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vs. PRM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2ABF3-F119-4B97-B55A-EA1250BC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With RRT, each time new start/goal locations are given, an entirely new graph must be generated, which may be inefficient. </a:t>
            </a:r>
          </a:p>
          <a:p>
            <a:r>
              <a:rPr lang="en-US" dirty="0"/>
              <a:t>PRM builds a roadmap graph for traveling through a region, but relies on A* or Dijkstra’s algo to find the shortest path from start to goal traversing the roadmap. Hence the roadmap is reused each time new start/goal locations are given.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6FF2-4FD0-4AC4-9916-804C1C73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9979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ECBA-83EF-478D-9933-996C84A6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477000" cy="868362"/>
          </a:xfrm>
        </p:spPr>
        <p:txBody>
          <a:bodyPr/>
          <a:lstStyle/>
          <a:p>
            <a:r>
              <a:rPr lang="en-US" sz="3200" dirty="0"/>
              <a:t>RRT &amp; PRM Make No Guarantees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03929-78F0-4A2B-BE17-00429807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variants of RRT and PRM are </a:t>
            </a:r>
            <a:r>
              <a:rPr lang="en-US" dirty="0">
                <a:solidFill>
                  <a:srgbClr val="FF0000"/>
                </a:solidFill>
              </a:rPr>
              <a:t>probabilistically complete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If a path exists, it will be found in finite time</a:t>
            </a:r>
          </a:p>
          <a:p>
            <a:pPr lvl="1"/>
            <a:r>
              <a:rPr lang="en-US" dirty="0"/>
              <a:t>But in the worst-case, solution time can be very long (even longer than exhaustive search)</a:t>
            </a:r>
          </a:p>
          <a:p>
            <a:r>
              <a:rPr lang="en-US" dirty="0"/>
              <a:t>No guarantees on solution quality</a:t>
            </a:r>
          </a:p>
          <a:p>
            <a:pPr lvl="1"/>
            <a:r>
              <a:rPr lang="en-US" dirty="0"/>
              <a:t>May not find the shortest path </a:t>
            </a:r>
          </a:p>
          <a:p>
            <a:pPr lvl="2"/>
            <a:r>
              <a:rPr lang="en-US" dirty="0"/>
              <a:t>With PRM, A*/Dijkstra is guaranteed to find the shortest path for </a:t>
            </a:r>
            <a:r>
              <a:rPr lang="en-US" i="1" dirty="0"/>
              <a:t>the given roadmap</a:t>
            </a:r>
            <a:r>
              <a:rPr lang="en-US" dirty="0"/>
              <a:t>, but the roadmap may not be optimal.</a:t>
            </a:r>
          </a:p>
          <a:p>
            <a:pPr lvl="1"/>
            <a:r>
              <a:rPr lang="en-US" dirty="0"/>
              <a:t>Often needs post-processing (e.g., smoothing)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D813-3622-4AAC-8699-E9180C53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75CC6-4FA5-4658-80B4-656BDF32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267" y="38100"/>
            <a:ext cx="217045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69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E8B2-CBA6-4B07-BEE8-5E65A275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B7BC-1DCF-43C9-8E8A-48EB81C21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 fontScale="92500"/>
          </a:bodyPr>
          <a:lstStyle/>
          <a:p>
            <a:r>
              <a:rPr lang="en-US" dirty="0"/>
              <a:t>Which statement is true for RRT and PRM motion planning algorithms?</a:t>
            </a:r>
          </a:p>
          <a:p>
            <a:pPr lvl="1"/>
            <a:r>
              <a:rPr lang="en-US" dirty="0"/>
              <a:t>A. Both algorithms will produce the shortest path.</a:t>
            </a:r>
          </a:p>
          <a:p>
            <a:pPr lvl="1"/>
            <a:r>
              <a:rPr lang="en-US" dirty="0"/>
              <a:t>B. Both algorithms can be used for high dimensional spaces </a:t>
            </a:r>
          </a:p>
          <a:p>
            <a:pPr lvl="2"/>
            <a:r>
              <a:rPr lang="en-US" dirty="0"/>
              <a:t>Robotic motion planning may be high-dimensional; mobile robot path planning is low-dimensional (3 for ground robot, 6 for aerial robot).</a:t>
            </a:r>
          </a:p>
          <a:p>
            <a:pPr lvl="1"/>
            <a:r>
              <a:rPr lang="en-US" dirty="0"/>
              <a:t>C. PRM always results in a better path than RRT.</a:t>
            </a:r>
          </a:p>
          <a:p>
            <a:pPr lvl="1"/>
            <a:r>
              <a:rPr lang="en-US" dirty="0"/>
              <a:t>D. The time for computation is consistent and predictable.</a:t>
            </a:r>
          </a:p>
          <a:p>
            <a:r>
              <a:rPr lang="en-US" dirty="0"/>
              <a:t>ANS: B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53B24-03F2-430F-BE73-CBFC9460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4288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302D-65D6-49F1-BC36-B32F033C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Generating Smooth Paths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089E6-35DC-4020-B200-20C3A5114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2838"/>
                <a:ext cx="8229600" cy="300196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A path can be represented as a sequence of points (as in A*, Dijkstra’s algo, RRT/PRM),</a:t>
                </a:r>
              </a:p>
              <a:p>
                <a:r>
                  <a:rPr lang="en-US" dirty="0"/>
                  <a:t>Or a smooth parametric curve that satisfies boundary conditions at 2 end points, constraints on curvature, and optimizes an objective function.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pose (position and heading angle) and curvature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, inverse of radius of rotation) of starting and final points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: curvature has an upper bound for every point on the curve, to help satisfy kinematic/dynamic constraints, and improve rider comfort.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089E6-35DC-4020-B200-20C3A5114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2838"/>
                <a:ext cx="8229600" cy="3001962"/>
              </a:xfrm>
              <a:blipFill>
                <a:blip r:embed="rId3"/>
                <a:stretch>
                  <a:fillRect l="-667" t="-3049" r="-11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E0D78-0ECA-41B6-BCFC-85885880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91C9E-BE7F-40D3-9B35-62E85696F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657600"/>
            <a:ext cx="6037033" cy="3001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3CD64-E815-4196-B340-87A5E7C209DB}"/>
              </a:ext>
            </a:extLst>
          </p:cNvPr>
          <p:cNvSpPr txBox="1"/>
          <p:nvPr/>
        </p:nvSpPr>
        <p:spPr>
          <a:xfrm>
            <a:off x="3053188" y="6593926"/>
            <a:ext cx="3283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Coursera MOOC Motion Planning for Self-Driving Cars</a:t>
            </a:r>
          </a:p>
        </p:txBody>
      </p:sp>
    </p:spTree>
    <p:extLst>
      <p:ext uri="{BB962C8B-B14F-4D97-AF65-F5344CB8AC3E}">
        <p14:creationId xmlns:p14="http://schemas.microsoft.com/office/powerpoint/2010/main" val="209032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A43F-05DB-497E-AC1E-AC7CD8DD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3913C-9A7F-4DF1-B605-EFC200D41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Planning: map-level navigation</a:t>
            </a:r>
          </a:p>
          <a:p>
            <a:r>
              <a:rPr lang="en-US" dirty="0"/>
              <a:t>Behavior Planning: choosing a behavior based on environmental conditions</a:t>
            </a:r>
          </a:p>
          <a:p>
            <a:r>
              <a:rPr lang="en-US" dirty="0"/>
              <a:t>Local Planning: includes path planning and speed profile generation, generates a reference trajectory to be tracked by controller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1CBBB-8C44-4A89-BEE9-F41E82DD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7832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1D08-BA0F-4D19-85CE-ACF7FAA9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Quintic</a:t>
            </a:r>
            <a:r>
              <a:rPr lang="en-US" dirty="0"/>
              <a:t> Spline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78D42F-C7CE-4D8B-A44E-43DD3DC974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399"/>
                <a:ext cx="8229600" cy="5234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Path modeled as 5</a:t>
                </a:r>
                <a:r>
                  <a:rPr lang="en-US" baseline="30000" dirty="0"/>
                  <a:t>th</a:t>
                </a:r>
                <a:r>
                  <a:rPr lang="en-US" dirty="0"/>
                  <a:t>-order polynomials, with closed-form solutions for boundary conditions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The curve connects from start point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r>
                  <a:rPr lang="en-US" dirty="0"/>
                  <a:t> to end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Pro: path has closed-form equation </a:t>
                </a:r>
              </a:p>
              <a:p>
                <a:r>
                  <a:rPr lang="en-US" dirty="0"/>
                  <a:t>Con: curvature function and its derivatives may be discontinuous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78D42F-C7CE-4D8B-A44E-43DD3DC97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399"/>
                <a:ext cx="8229600" cy="5234635"/>
              </a:xfrm>
              <a:blipFill>
                <a:blip r:embed="rId2"/>
                <a:stretch>
                  <a:fillRect l="-1259" t="-2561" r="-1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B41FD-5476-4125-96AD-E348B659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5705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2B8A-2185-45D4-BB80-BA49C205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Spirals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677BC-04FD-47E8-96EB-444106E3B6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Curvature defined as polynomial function (cubic or higher):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It is smooth and never discontinuous, so constraining a few points often enough to constrain the entire curve.</a:t>
                </a:r>
              </a:p>
              <a:p>
                <a:r>
                  <a:rPr lang="en-US" dirty="0"/>
                  <a:t>Path modeled based on curvature function: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Pro: curvature function is smooth.</a:t>
                </a:r>
              </a:p>
              <a:p>
                <a:r>
                  <a:rPr lang="en-US" dirty="0"/>
                  <a:t>Con: path has no closed-form equation; needs to be computed with numerical integration using Simpson’s rule, with high computation overhead: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677BC-04FD-47E8-96EB-444106E3B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792" r="-444" b="-97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98B8B-6014-459D-8340-602FEFB6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766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34B-8EAF-4ACE-B6F1-28CC0F86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Spline vs. Spiral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8AF7-FCBB-40D7-BC6D-96CCBC808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E1485-8EC0-4894-9DF6-B4E04A5C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7E421-0BB5-402D-A858-C6264F02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2152650"/>
            <a:ext cx="88247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32BB5-5ED5-4A54-804C-9A0B8D33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Objective Function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FC4D-03F4-4F97-BA87-36CF0B53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5532E-1931-4AB0-9623-56C91F7A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425" y="4724401"/>
            <a:ext cx="3986375" cy="20554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02DEB6-BF8A-4CA0-AFBE-1F9F0262C2F8}"/>
              </a:ext>
            </a:extLst>
          </p:cNvPr>
          <p:cNvSpPr/>
          <p:nvPr/>
        </p:nvSpPr>
        <p:spPr bwMode="auto">
          <a:xfrm>
            <a:off x="4800600" y="4724400"/>
            <a:ext cx="609600" cy="12954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4E6B61-8840-49FB-8DFA-3E899D600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2050"/>
                <a:ext cx="8229600" cy="426720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curvature modeled as Cubic spiral.</a:t>
                </a:r>
              </a:p>
              <a:p>
                <a:r>
                  <a:rPr lang="en-US" dirty="0"/>
                  <a:t>Minimize </a:t>
                </a:r>
                <a:r>
                  <a:rPr lang="en-US" i="1" dirty="0"/>
                  <a:t>Bending Energy</a:t>
                </a:r>
                <a:r>
                  <a:rPr lang="en-US" dirty="0"/>
                  <a:t>, defined as integral of squared curvature along the path, in order to distribute curvature evenly along spiral:</a:t>
                </a:r>
              </a:p>
              <a:p>
                <a:pPr lvl="1"/>
                <a:r>
                  <a:rPr lang="en-US" b="0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and its gradient have closed-form solutions.</a:t>
                </a:r>
              </a:p>
              <a:p>
                <a:r>
                  <a:rPr lang="en-US" dirty="0"/>
                  <a:t>Subject to constraints:</a:t>
                </a:r>
              </a:p>
              <a:p>
                <a:pPr lvl="1"/>
                <a:r>
                  <a:rPr lang="en-US" dirty="0"/>
                  <a:t> End point constraints: 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Curvature constraints for two intermediate points: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4E6B61-8840-49FB-8DFA-3E899D600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2050"/>
                <a:ext cx="8229600" cy="4267200"/>
              </a:xfrm>
              <a:blipFill>
                <a:blip r:embed="rId3"/>
                <a:stretch>
                  <a:fillRect l="-815" t="-242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155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9F5F-AE7A-4AB1-92D3-61E66784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62" y="49945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SE" dirty="0" err="1">
                <a:solidFill>
                  <a:srgbClr val="FF0000"/>
                </a:solidFill>
              </a:rPr>
              <a:t>onformal</a:t>
            </a:r>
            <a:r>
              <a:rPr lang="en-US" dirty="0">
                <a:solidFill>
                  <a:srgbClr val="FF0000"/>
                </a:solidFill>
              </a:rPr>
              <a:t> L</a:t>
            </a:r>
            <a:r>
              <a:rPr lang="en-SE" dirty="0" err="1">
                <a:solidFill>
                  <a:srgbClr val="FF0000"/>
                </a:solidFill>
              </a:rPr>
              <a:t>attice</a:t>
            </a:r>
            <a:r>
              <a:rPr lang="en-US" dirty="0">
                <a:solidFill>
                  <a:srgbClr val="FF0000"/>
                </a:solidFill>
              </a:rPr>
              <a:t> P</a:t>
            </a:r>
            <a:r>
              <a:rPr lang="en-SE" dirty="0" err="1">
                <a:solidFill>
                  <a:srgbClr val="FF0000"/>
                </a:solidFill>
              </a:rPr>
              <a:t>lanning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8EBA2-63CE-4FB3-9F83-FD36E342B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12" y="842923"/>
            <a:ext cx="8229600" cy="28205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To plan a feasible (collision-free) path to goal, exploit road structure, and generate a set of lattice paths laterally offset from a goal point along the road</a:t>
            </a:r>
          </a:p>
          <a:p>
            <a:r>
              <a:rPr lang="en-US" dirty="0"/>
              <a:t>Goal point is dynamically calculated based on speed and other factors</a:t>
            </a:r>
          </a:p>
          <a:p>
            <a:pPr lvl="1"/>
            <a:r>
              <a:rPr lang="en-US" dirty="0"/>
              <a:t>Longer lookahead horizon improves ability of collision avoidance, but increases computation time.</a:t>
            </a:r>
          </a:p>
          <a:p>
            <a:r>
              <a:rPr lang="en-US" dirty="0"/>
              <a:t>Other end points are sampled with lateral offsets from goal according to vehicle heading.</a:t>
            </a:r>
          </a:p>
          <a:p>
            <a:r>
              <a:rPr lang="en-US" dirty="0"/>
              <a:t>For each end point (incl. goal point), solve the opt problem to get a spiral, then use numerical integration (Trapezoidal rule) to generate points along the paths.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C42A0-7001-4DA1-9AE2-6CC1EA6C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10149" y="6571649"/>
            <a:ext cx="2133600" cy="244475"/>
          </a:xfrm>
        </p:spPr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39144-DDE4-4835-B5AC-7AFC6ACA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5" y="3456050"/>
            <a:ext cx="4134427" cy="34019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154D68-1EBF-47CD-8E3C-902CD3D0262D}"/>
              </a:ext>
            </a:extLst>
          </p:cNvPr>
          <p:cNvSpPr txBox="1"/>
          <p:nvPr/>
        </p:nvSpPr>
        <p:spPr>
          <a:xfrm>
            <a:off x="1162926" y="5223494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Lookahead </a:t>
            </a:r>
          </a:p>
          <a:p>
            <a:r>
              <a:rPr lang="en-US" sz="1600" dirty="0"/>
              <a:t>horizon</a:t>
            </a:r>
            <a:endParaRPr lang="en-SE" sz="1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D4519E-D94A-4623-8075-B6853279A141}"/>
              </a:ext>
            </a:extLst>
          </p:cNvPr>
          <p:cNvCxnSpPr>
            <a:cxnSpLocks/>
          </p:cNvCxnSpPr>
          <p:nvPr/>
        </p:nvCxnSpPr>
        <p:spPr bwMode="auto">
          <a:xfrm>
            <a:off x="969613" y="5222063"/>
            <a:ext cx="152400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triangle" w="med" len="med"/>
            <a:tailEnd type="triangle" w="med" len="med"/>
          </a:ln>
          <a:effectLst/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C05E26D-99D9-45B5-91C1-494A7C6B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133" y="3496202"/>
            <a:ext cx="3905827" cy="33118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BE8C85F-3AC5-4DA7-8F76-5A54161B3199}"/>
              </a:ext>
            </a:extLst>
          </p:cNvPr>
          <p:cNvSpPr/>
          <p:nvPr/>
        </p:nvSpPr>
        <p:spPr>
          <a:xfrm>
            <a:off x="7643892" y="5173727"/>
            <a:ext cx="1249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goal point </a:t>
            </a:r>
            <a:endParaRPr lang="en-SE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B54CA4-DC40-4318-BDE1-8D8B219B283C}"/>
              </a:ext>
            </a:extLst>
          </p:cNvPr>
          <p:cNvSpPr/>
          <p:nvPr/>
        </p:nvSpPr>
        <p:spPr bwMode="auto">
          <a:xfrm>
            <a:off x="7557628" y="4071169"/>
            <a:ext cx="184752" cy="18475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299B7F-85B9-49D9-9C11-426B6E45FC10}"/>
              </a:ext>
            </a:extLst>
          </p:cNvPr>
          <p:cNvSpPr/>
          <p:nvPr/>
        </p:nvSpPr>
        <p:spPr>
          <a:xfrm>
            <a:off x="7665905" y="4204551"/>
            <a:ext cx="124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Other end points</a:t>
            </a:r>
            <a:endParaRPr lang="en-SE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2F197C-68DD-4E57-96E9-CE8965AF297E}"/>
              </a:ext>
            </a:extLst>
          </p:cNvPr>
          <p:cNvSpPr/>
          <p:nvPr/>
        </p:nvSpPr>
        <p:spPr bwMode="auto">
          <a:xfrm>
            <a:off x="7571461" y="5066427"/>
            <a:ext cx="184752" cy="18475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E78293F-7481-41A9-AE0A-E044537DE674}"/>
              </a:ext>
            </a:extLst>
          </p:cNvPr>
          <p:cNvSpPr/>
          <p:nvPr/>
        </p:nvSpPr>
        <p:spPr bwMode="auto">
          <a:xfrm>
            <a:off x="7557628" y="4291806"/>
            <a:ext cx="184752" cy="18475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2CBC1E9-C77F-4EF4-A14F-0FD737D4DF5D}"/>
              </a:ext>
            </a:extLst>
          </p:cNvPr>
          <p:cNvSpPr/>
          <p:nvPr/>
        </p:nvSpPr>
        <p:spPr bwMode="auto">
          <a:xfrm>
            <a:off x="7555318" y="4507360"/>
            <a:ext cx="184752" cy="18475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80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C45C-3417-46BF-B21D-32FC97A5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Checking and Path Selection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9281-EBA0-440D-A52C-D13D88758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26726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Perform collision checking for each point along each path</a:t>
            </a:r>
          </a:p>
          <a:p>
            <a:pPr lvl="1"/>
            <a:r>
              <a:rPr lang="en-US" dirty="0"/>
              <a:t>Red box denotes an obstacle (a parked car), and red lines denote paths in collision with it.</a:t>
            </a:r>
          </a:p>
          <a:p>
            <a:r>
              <a:rPr lang="en-US" dirty="0"/>
              <a:t>Among collision free paths, select one based on custom obj function (blue path)</a:t>
            </a:r>
          </a:p>
          <a:p>
            <a:pPr lvl="1"/>
            <a:r>
              <a:rPr lang="en-US" dirty="0"/>
              <a:t>May prefer paths close to center of road, while penalizing paths that come too close to obstacle.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B3299-0B4E-4ECB-ABA7-E2FA3F0B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ED7020-C978-4ABB-9D97-1DFB2760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16" y="3365513"/>
            <a:ext cx="4121567" cy="34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5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8615-47B9-4F8B-851C-012C1A0A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Path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5A5E-20F5-4D61-B4DC-0D9EA1EE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828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Repeat this process for each planning period in a receding horizon manner</a:t>
            </a:r>
          </a:p>
          <a:p>
            <a:r>
              <a:rPr lang="en-US" dirty="0"/>
              <a:t>Full path will converge to center of road, after passing the obstacle.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211D4-F313-497A-BE14-0A54C03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0220C-8FC9-4367-B0FA-B10019C9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90" y="2834787"/>
            <a:ext cx="4782217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63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07C2-2462-49C3-AF79-1EC01CF72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Speed Profile Generation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F7AED-AE61-46E6-B7AC-204725705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3124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Behavior planner provides </a:t>
                </a:r>
                <a:r>
                  <a:rPr lang="en-US" dirty="0">
                    <a:solidFill>
                      <a:srgbClr val="FF0000"/>
                    </a:solidFill>
                  </a:rPr>
                  <a:t>reference speed</a:t>
                </a:r>
                <a:r>
                  <a:rPr lang="en-US" dirty="0"/>
                  <a:t> to local planner</a:t>
                </a:r>
              </a:p>
              <a:p>
                <a:pPr lvl="1"/>
                <a:r>
                  <a:rPr lang="en-US" dirty="0"/>
                  <a:t>May be current road speed limit</a:t>
                </a:r>
              </a:p>
              <a:p>
                <a:pPr lvl="1"/>
                <a:r>
                  <a:rPr lang="en-US" dirty="0"/>
                  <a:t>Or current maneuver (stopping due to Stop sign or red light, following a lead vehicle…)</a:t>
                </a:r>
              </a:p>
              <a:p>
                <a:pPr lvl="1"/>
                <a:r>
                  <a:rPr lang="en-US" dirty="0"/>
                  <a:t>Time-To-Collision (TTC) can be computed by difference in speeds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𝑒𝑔𝑜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𝑙𝑒𝑎𝑑</m:t>
                        </m:r>
                      </m:sub>
                    </m:sSub>
                  </m:oMath>
                </a14:m>
                <a:r>
                  <a:rPr lang="en-US" dirty="0"/>
                  <a:t> divided by distance (arc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2"/>
                <a:r>
                  <a:rPr lang="en-US" dirty="0"/>
                  <a:t>Need to reach the red point at lead vehicle speed to avoid collision.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F7AED-AE61-46E6-B7AC-204725705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3124200"/>
              </a:xfrm>
              <a:blipFill>
                <a:blip r:embed="rId2"/>
                <a:stretch>
                  <a:fillRect l="-1037" t="-4102" r="-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A3BAA-E0D3-446C-90C5-5699CBDD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9D23C-A1EC-4DA7-9889-4C712638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661" y="4781080"/>
            <a:ext cx="1360229" cy="1577488"/>
          </a:xfrm>
          <a:prstGeom prst="rect">
            <a:avLst/>
          </a:prstGeom>
        </p:spPr>
      </p:pic>
      <p:pic>
        <p:nvPicPr>
          <p:cNvPr id="1026" name="Picture 2" descr="Amazon.com: 55-MPH SPEED LIMIT Signs - 18x24: Garden &amp; Outdoor">
            <a:extLst>
              <a:ext uri="{FF2B5EF4-FFF2-40B4-BE49-F238E27FC236}">
                <a16:creationId xmlns:a16="http://schemas.microsoft.com/office/drawing/2014/main" id="{EA592043-E33C-4F84-8DD5-D5482328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35" y="4726618"/>
            <a:ext cx="1216025" cy="162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26AFD-226C-440B-983C-2E74365E1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919" y="4929860"/>
            <a:ext cx="1208683" cy="1214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447A01-0902-4E14-8660-44E1A98D1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572" y="4256548"/>
            <a:ext cx="2667000" cy="25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4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7761-8A4B-4BBD-8C70-193489FC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 and Lateral Acceleration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08704-1AA9-4AB0-9A25-E7954FC15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26670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Speed also bounded by max lateral acceleration and curvature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𝑙𝑎𝑡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Final reference speed selected as minimum of all upper bounds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08704-1AA9-4AB0-9A25-E7954FC15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667000"/>
              </a:xfrm>
              <a:blipFill>
                <a:blip r:embed="rId2"/>
                <a:stretch>
                  <a:fillRect l="-1481" t="-6407" b="-503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65CD-69C9-41B9-81FF-3C1C019A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203AB-82C4-476D-9EF5-231236BD2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78" y="3916363"/>
            <a:ext cx="4060844" cy="28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98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7C86-30C1-43F0-990D-888CE0D3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Ramp vs. Trapezoidal Profile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D21A-8CBA-43DD-A51E-0BABD13EB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81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Linear ramp profile: constant acceleration to reach reference speed</a:t>
            </a:r>
          </a:p>
          <a:p>
            <a:r>
              <a:rPr lang="en-US" dirty="0"/>
              <a:t>Trapezoidal profile: constant-0-constant deceleration (e.g., for stopping at red light)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A8FE2-E8BF-49B5-A4DC-C742E363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58F9D-E3C7-4506-8370-3B722C9B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41" y="3189386"/>
            <a:ext cx="4239566" cy="3599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A6112-ADFF-41F2-951A-6B000FDE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661" y="3293706"/>
            <a:ext cx="4024139" cy="34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4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CF70-3771-40DB-9EAA-BE99CA36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Route 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2BEB-B1CE-45A4-B203-81EAF3A18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4185"/>
            <a:ext cx="8229600" cy="2351015"/>
          </a:xfrm>
        </p:spPr>
        <p:txBody>
          <a:bodyPr>
            <a:normAutofit/>
          </a:bodyPr>
          <a:lstStyle/>
          <a:p>
            <a:r>
              <a:rPr lang="en-US" sz="3600" dirty="0"/>
              <a:t>Find the optimal path for navigation from Start to Goal on a weighted graph.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1DF9A-A9C4-4A87-97E8-77F003E7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955E3-C3BE-42BA-90F0-B7B27DF5C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34" y="3695928"/>
            <a:ext cx="5225383" cy="2236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7DF99-8C4C-43FE-9DBC-FA69B58D8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6" y="3382962"/>
            <a:ext cx="358391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94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C34A-DF45-43A2-B69D-C060EF14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Ramp Profile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67B63-6255-4745-8EB1-6E7E251AED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3202221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Given path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initial/final speeds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, compute required acceleration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Proof: consider a robot with starting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constant acceleration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 After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it reaches speed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and travels a distance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May clamp acceleration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improve rider comfort.</a:t>
                </a:r>
              </a:p>
              <a:p>
                <a:r>
                  <a:rPr lang="en-US" dirty="0"/>
                  <a:t>For each path segment, compute speed using accumulated path arc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up to that point, to generate the speed profile: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67B63-6255-4745-8EB1-6E7E251AED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3202221"/>
              </a:xfrm>
              <a:blipFill>
                <a:blip r:embed="rId2"/>
                <a:stretch>
                  <a:fillRect l="-444" t="-24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7632-8591-4289-A9B8-C01605BF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1990E-7A7A-493C-8033-81430AFC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160827"/>
            <a:ext cx="2790796" cy="2369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01A9-A7B5-4D0C-AD83-4D0E1294D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160827"/>
            <a:ext cx="3505200" cy="22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77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FD3B-E2B5-42E2-BEF4-BD1DEB41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Trapezoidal Profile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AD1441-6131-4132-B264-77CFB4812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532" y="1139202"/>
                <a:ext cx="5444067" cy="571879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Given total path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initial/final speeds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, and transit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1</a:t>
                </a:r>
                <a:r>
                  <a:rPr lang="en-US" baseline="30000" dirty="0"/>
                  <a:t>st</a:t>
                </a:r>
                <a:r>
                  <a:rPr lang="en-US" dirty="0"/>
                  <a:t> segment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Compute path arc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Then compute speed profile: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For 2</a:t>
                </a:r>
                <a:r>
                  <a:rPr lang="en-US" baseline="30000" dirty="0"/>
                  <a:t>nd </a:t>
                </a:r>
                <a:r>
                  <a:rPr lang="en-US" dirty="0"/>
                  <a:t>segment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Speed is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For 3</a:t>
                </a:r>
                <a:r>
                  <a:rPr lang="en-US" baseline="30000" dirty="0"/>
                  <a:t>rd</a:t>
                </a:r>
                <a:r>
                  <a:rPr lang="en-US" dirty="0"/>
                  <a:t> segment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Compute path arc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Then compute speed profile: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(Coursera MOOC contains typos here.)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AD1441-6131-4132-B264-77CFB4812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532" y="1139202"/>
                <a:ext cx="5444067" cy="5718798"/>
              </a:xfrm>
              <a:blipFill>
                <a:blip r:embed="rId3"/>
                <a:stretch>
                  <a:fillRect l="-1232" t="-1812" r="-56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48F4-717D-40D2-85DC-B631833B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5741D-9E05-469E-86D9-D46E673F7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092753"/>
            <a:ext cx="3886200" cy="3255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F0F22-C462-4DE4-A79F-444A9E15AECA}"/>
                  </a:ext>
                </a:extLst>
              </p:cNvPr>
              <p:cNvSpPr/>
              <p:nvPr/>
            </p:nvSpPr>
            <p:spPr>
              <a:xfrm>
                <a:off x="8666938" y="4749596"/>
                <a:ext cx="451662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F0F22-C462-4DE4-A79F-444A9E15A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938" y="4749596"/>
                <a:ext cx="451662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97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1397-C6B2-4442-A228-DF12DBD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Planning Methods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ABF52-A4B0-4D69-8B8E-4CA101BE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Route Planning.</a:t>
            </a:r>
          </a:p>
          <a:p>
            <a:r>
              <a:rPr lang="en-US" dirty="0"/>
              <a:t>Graph search algorithms</a:t>
            </a:r>
          </a:p>
          <a:p>
            <a:pPr lvl="1"/>
            <a:r>
              <a:rPr lang="en-US" dirty="0"/>
              <a:t>Dijkstra’s, A*,…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0F549-6D8D-42E2-A4A0-52093D0E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979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FF43-6617-401E-B845-0F3CD764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 Representations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27777-02BB-459B-BCDF-E023D049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91" y="1171644"/>
            <a:ext cx="8229600" cy="762000"/>
          </a:xfrm>
        </p:spPr>
        <p:txBody>
          <a:bodyPr/>
          <a:lstStyle/>
          <a:p>
            <a:r>
              <a:rPr lang="en-US" dirty="0"/>
              <a:t>Geometry-based or occupancy grid-based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E8A32-B158-489F-A3C6-CF979BE9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CD161-043B-4C48-B171-99DDFB72B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" y="1801165"/>
            <a:ext cx="8868378" cy="23390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99E700-8B87-46B8-ACE1-2C087DEC52DA}"/>
              </a:ext>
            </a:extLst>
          </p:cNvPr>
          <p:cNvSpPr/>
          <p:nvPr/>
        </p:nvSpPr>
        <p:spPr bwMode="auto">
          <a:xfrm>
            <a:off x="228600" y="4292600"/>
            <a:ext cx="990600" cy="4259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56950-DE4E-452D-9EA1-7031DA8F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60" y="4637243"/>
            <a:ext cx="5058880" cy="20150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836CD8-CB68-49B8-91F4-63D2B77DC7C1}"/>
              </a:ext>
            </a:extLst>
          </p:cNvPr>
          <p:cNvSpPr txBox="1">
            <a:spLocks/>
          </p:cNvSpPr>
          <p:nvPr/>
        </p:nvSpPr>
        <p:spPr bwMode="auto">
          <a:xfrm>
            <a:off x="449424" y="4140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Matrix encoding of an </a:t>
            </a:r>
            <a:r>
              <a:rPr lang="en-US" dirty="0"/>
              <a:t>occupancy</a:t>
            </a:r>
            <a:r>
              <a:rPr lang="en-US" kern="0" dirty="0"/>
              <a:t> grid map</a:t>
            </a:r>
            <a:endParaRPr lang="en-SE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2477C-11A7-481D-B875-B94E85F23650}"/>
              </a:ext>
            </a:extLst>
          </p:cNvPr>
          <p:cNvSpPr/>
          <p:nvPr/>
        </p:nvSpPr>
        <p:spPr bwMode="auto">
          <a:xfrm>
            <a:off x="228600" y="1933645"/>
            <a:ext cx="838200" cy="42855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21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E3DA-FEDA-4D44-BEBE-B297B34D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868362"/>
          </a:xfrm>
        </p:spPr>
        <p:txBody>
          <a:bodyPr/>
          <a:lstStyle/>
          <a:p>
            <a:r>
              <a:rPr lang="en-US" dirty="0"/>
              <a:t>Graph Construction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522C-240F-4299-A758-48B3404EB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295400"/>
            <a:ext cx="8813800" cy="24436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graph can be constructed 	</a:t>
            </a:r>
          </a:p>
          <a:p>
            <a:pPr lvl="1"/>
            <a:r>
              <a:rPr lang="en-US" dirty="0"/>
              <a:t>Based on connectivity, e.g., 4, 8 (left) or 16 (right), of an occupancy grid, mainly for mobile robots</a:t>
            </a:r>
          </a:p>
          <a:p>
            <a:pPr lvl="1"/>
            <a:r>
              <a:rPr lang="en-US" dirty="0"/>
              <a:t>Based on road network with traffic rules</a:t>
            </a:r>
          </a:p>
          <a:p>
            <a:pPr lvl="2"/>
            <a:r>
              <a:rPr lang="en-US" dirty="0"/>
              <a:t>An edge may be undirected for a two-way road, or directed for a one-way road.</a:t>
            </a:r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FE32B-5F32-4067-9C3F-C4D522F2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D50F2-90BF-4FD0-8AA4-BEC8BE76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" y="3739093"/>
            <a:ext cx="8992540" cy="28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372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New.potx" id="{B14B07C0-9486-4721-8783-BFBD5BB00260}" vid="{C37858ED-E72E-42C2-A32A-A61396065B4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10449</TotalTime>
  <Words>4459</Words>
  <Application>Microsoft Office PowerPoint</Application>
  <PresentationFormat>On-screen Show (4:3)</PresentationFormat>
  <Paragraphs>820</Paragraphs>
  <Slides>61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Segoe UI Light</vt:lpstr>
      <vt:lpstr>Default Design</vt:lpstr>
      <vt:lpstr>L5  Planning</vt:lpstr>
      <vt:lpstr>Planning</vt:lpstr>
      <vt:lpstr>Vehicle Control Architecture</vt:lpstr>
      <vt:lpstr>A Hierarchy of Planners</vt:lpstr>
      <vt:lpstr>PowerPoint Presentation</vt:lpstr>
      <vt:lpstr>Route Planning</vt:lpstr>
      <vt:lpstr>Mission Planning Methods</vt:lpstr>
      <vt:lpstr>Map Representations</vt:lpstr>
      <vt:lpstr>Graph Construction</vt:lpstr>
      <vt:lpstr>BFS and DFS</vt:lpstr>
      <vt:lpstr>Running Example</vt:lpstr>
      <vt:lpstr>BFS</vt:lpstr>
      <vt:lpstr>DFS</vt:lpstr>
      <vt:lpstr>Dijkstra’s Algorithm</vt:lpstr>
      <vt:lpstr>Dijkstra Example</vt:lpstr>
      <vt:lpstr>Dijkstra Example cont’</vt:lpstr>
      <vt:lpstr>A* Algorithm (Compare to Dijkstra)</vt:lpstr>
      <vt:lpstr>A* Example</vt:lpstr>
      <vt:lpstr>A* Example w Inadmissible Heuristic</vt:lpstr>
      <vt:lpstr>A* Example w Inadmissible Heuristic</vt:lpstr>
      <vt:lpstr>How to Design an Admissible Heuristic?</vt:lpstr>
      <vt:lpstr>Exercise</vt:lpstr>
      <vt:lpstr>A* vs. Dijkstra</vt:lpstr>
      <vt:lpstr>A* vs. Dijkstra (Animation)</vt:lpstr>
      <vt:lpstr>A* vs. Dijkstra (Another Animation)</vt:lpstr>
      <vt:lpstr>Behavior Planner</vt:lpstr>
      <vt:lpstr>Behavior Planner</vt:lpstr>
      <vt:lpstr>Driving Maneuvers</vt:lpstr>
      <vt:lpstr>Behavior Planning Approaches</vt:lpstr>
      <vt:lpstr> An Intersection Scenario without Dynamic Objects</vt:lpstr>
      <vt:lpstr>PowerPoint Presentation</vt:lpstr>
      <vt:lpstr>PowerPoint Presentation</vt:lpstr>
      <vt:lpstr> An Intersection Scenario with Dynamic Objects</vt:lpstr>
      <vt:lpstr>Handling Multiple Scenarios</vt:lpstr>
      <vt:lpstr>Local Planner</vt:lpstr>
      <vt:lpstr>Local Planner</vt:lpstr>
      <vt:lpstr>Local Planning Methods</vt:lpstr>
      <vt:lpstr>Limitations of A* and Dijkstra’s Algo for Local Planning</vt:lpstr>
      <vt:lpstr>Hybrid A*</vt:lpstr>
      <vt:lpstr>A* vs. Hybrid A*</vt:lpstr>
      <vt:lpstr>Quiz: Dijkstra’s, A*, Hybrid A*</vt:lpstr>
      <vt:lpstr>Rapidly-exploring Random Tree (RRT)</vt:lpstr>
      <vt:lpstr>Path Smoothing</vt:lpstr>
      <vt:lpstr>RRT Animation</vt:lpstr>
      <vt:lpstr>Probabilistic Roadmap (PRM) </vt:lpstr>
      <vt:lpstr>RRT vs. PRM</vt:lpstr>
      <vt:lpstr>RRT &amp; PRM Make No Guarantees</vt:lpstr>
      <vt:lpstr>Quiz</vt:lpstr>
      <vt:lpstr>Generating Smooth Paths</vt:lpstr>
      <vt:lpstr>Quintic Spline</vt:lpstr>
      <vt:lpstr>Polynomial Spirals</vt:lpstr>
      <vt:lpstr>Example Spline vs. Spiral</vt:lpstr>
      <vt:lpstr>Optimization Objective Function</vt:lpstr>
      <vt:lpstr>Conformal Lattice Planning</vt:lpstr>
      <vt:lpstr>Collision Checking and Path Selection</vt:lpstr>
      <vt:lpstr>Full Path</vt:lpstr>
      <vt:lpstr>Speed Profile Generation</vt:lpstr>
      <vt:lpstr>Curvature and Lateral Acceleration</vt:lpstr>
      <vt:lpstr>Linear Ramp vs. Trapezoidal Profile</vt:lpstr>
      <vt:lpstr>Linear Ramp Profile</vt:lpstr>
      <vt:lpstr>Trapezoidal Profile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Multi-core architectures</dc:title>
  <dc:creator>SCS</dc:creator>
  <cp:lastModifiedBy>Zonghua Gu</cp:lastModifiedBy>
  <cp:revision>780</cp:revision>
  <dcterms:created xsi:type="dcterms:W3CDTF">2006-04-25T21:28:16Z</dcterms:created>
  <dcterms:modified xsi:type="dcterms:W3CDTF">2021-04-05T14:01:19Z</dcterms:modified>
</cp:coreProperties>
</file>